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8" r:id="rId5"/>
  </p:sldMasterIdLst>
  <p:notesMasterIdLst>
    <p:notesMasterId r:id="rId46"/>
  </p:notesMasterIdLst>
  <p:sldIdLst>
    <p:sldId id="260" r:id="rId6"/>
    <p:sldId id="258" r:id="rId7"/>
    <p:sldId id="320" r:id="rId8"/>
    <p:sldId id="321" r:id="rId9"/>
    <p:sldId id="322" r:id="rId10"/>
    <p:sldId id="327" r:id="rId11"/>
    <p:sldId id="324" r:id="rId12"/>
    <p:sldId id="323" r:id="rId13"/>
    <p:sldId id="325" r:id="rId14"/>
    <p:sldId id="328" r:id="rId15"/>
    <p:sldId id="329" r:id="rId16"/>
    <p:sldId id="330" r:id="rId17"/>
    <p:sldId id="352" r:id="rId18"/>
    <p:sldId id="331" r:id="rId19"/>
    <p:sldId id="332" r:id="rId20"/>
    <p:sldId id="333" r:id="rId21"/>
    <p:sldId id="334" r:id="rId22"/>
    <p:sldId id="335" r:id="rId23"/>
    <p:sldId id="336" r:id="rId24"/>
    <p:sldId id="337" r:id="rId25"/>
    <p:sldId id="338" r:id="rId26"/>
    <p:sldId id="339" r:id="rId27"/>
    <p:sldId id="340" r:id="rId28"/>
    <p:sldId id="341" r:id="rId29"/>
    <p:sldId id="342" r:id="rId30"/>
    <p:sldId id="343" r:id="rId31"/>
    <p:sldId id="344" r:id="rId32"/>
    <p:sldId id="345" r:id="rId33"/>
    <p:sldId id="346" r:id="rId34"/>
    <p:sldId id="347" r:id="rId35"/>
    <p:sldId id="359" r:id="rId36"/>
    <p:sldId id="348" r:id="rId37"/>
    <p:sldId id="353" r:id="rId38"/>
    <p:sldId id="354" r:id="rId39"/>
    <p:sldId id="361" r:id="rId40"/>
    <p:sldId id="355" r:id="rId41"/>
    <p:sldId id="357" r:id="rId42"/>
    <p:sldId id="351" r:id="rId43"/>
    <p:sldId id="358" r:id="rId44"/>
    <p:sldId id="360"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29" userDrawn="1">
          <p15:clr>
            <a:srgbClr val="A4A3A4"/>
          </p15:clr>
        </p15:guide>
        <p15:guide id="3" pos="688" userDrawn="1">
          <p15:clr>
            <a:srgbClr val="A4A3A4"/>
          </p15:clr>
        </p15:guide>
        <p15:guide id="4" pos="6902" userDrawn="1">
          <p15:clr>
            <a:srgbClr val="A4A3A4"/>
          </p15:clr>
        </p15:guide>
        <p15:guide id="5" orient="horz" pos="134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hnny LO" initials="JL" lastIdx="2" clrIdx="0">
    <p:extLst>
      <p:ext uri="{19B8F6BF-5375-455C-9EA6-DF929625EA0E}">
        <p15:presenceInfo xmlns:p15="http://schemas.microsoft.com/office/powerpoint/2012/main" userId="S::j.lo@ecu.edu.au::2469e7bb-cfa9-47dd-b42e-7929089ec75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2" autoAdjust="0"/>
    <p:restoredTop sz="70740" autoAdjust="0"/>
  </p:normalViewPr>
  <p:slideViewPr>
    <p:cSldViewPr snapToGrid="0">
      <p:cViewPr varScale="1">
        <p:scale>
          <a:sx n="67" d="100"/>
          <a:sy n="67" d="100"/>
        </p:scale>
        <p:origin x="452" y="48"/>
      </p:cViewPr>
      <p:guideLst>
        <p:guide orient="horz" pos="3929"/>
        <p:guide pos="688"/>
        <p:guide pos="6902"/>
        <p:guide orient="horz" pos="13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tableStyles" Target="tableStyle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9.jpg>
</file>

<file path=ppt/media/image190.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tiff>
</file>

<file path=ppt/media/image30.png>
</file>

<file path=ppt/media/image31.png>
</file>

<file path=ppt/media/image32.png>
</file>

<file path=ppt/media/image320.png>
</file>

<file path=ppt/media/image33.png>
</file>

<file path=ppt/media/image34.png>
</file>

<file path=ppt/media/image35.png>
</file>

<file path=ppt/media/image36.png>
</file>

<file path=ppt/media/image4.png>
</file>

<file path=ppt/media/image40.png>
</file>

<file path=ppt/media/image5.png>
</file>

<file path=ppt/media/image50.png>
</file>

<file path=ppt/media/image6.png>
</file>

<file path=ppt/media/image60.png>
</file>

<file path=ppt/media/image7.png>
</file>

<file path=ppt/media/image70.png>
</file>

<file path=ppt/media/image8.png>
</file>

<file path=ppt/media/image80.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A64CBF-A83F-45CD-B222-DA5F6545660D}" type="datetimeFigureOut">
              <a:rPr lang="en-AU" smtClean="0"/>
              <a:t>23/03/2020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6C41E0-1F10-4CA0-90CC-2CF8149F7BDA}" type="slidenum">
              <a:rPr lang="en-AU" smtClean="0"/>
              <a:t>‹#›</a:t>
            </a:fld>
            <a:endParaRPr lang="en-AU"/>
          </a:p>
        </p:txBody>
      </p:sp>
    </p:spTree>
    <p:extLst>
      <p:ext uri="{BB962C8B-B14F-4D97-AF65-F5344CB8AC3E}">
        <p14:creationId xmlns:p14="http://schemas.microsoft.com/office/powerpoint/2010/main" val="9707694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86C41E0-1F10-4CA0-90CC-2CF8149F7BDA}" type="slidenum">
              <a:rPr lang="en-AU" smtClean="0"/>
              <a:t>1</a:t>
            </a:fld>
            <a:endParaRPr lang="en-AU"/>
          </a:p>
        </p:txBody>
      </p:sp>
    </p:spTree>
    <p:extLst>
      <p:ext uri="{BB962C8B-B14F-4D97-AF65-F5344CB8AC3E}">
        <p14:creationId xmlns:p14="http://schemas.microsoft.com/office/powerpoint/2010/main" val="28993504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54805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0772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928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390804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10653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041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7855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70906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05230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3548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75446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88164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703063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56137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AU" sz="1200" dirty="0"/>
                  <a:t>In other words, the results depend on the unit of measurement used.</a:t>
                </a:r>
              </a:p>
              <a:p>
                <a:endParaRPr lang="en-AU" sz="800" dirty="0"/>
              </a:p>
              <a:p>
                <a:r>
                  <a:rPr lang="en-AU" sz="1200" dirty="0"/>
                  <a:t>Even if the unit is the same for the </a:t>
                </a:r>
                <a14:m>
                  <m:oMath xmlns:m="http://schemas.openxmlformats.org/officeDocument/2006/math">
                    <m:r>
                      <a:rPr lang="en-AU" sz="1200" b="0" i="1" smtClean="0">
                        <a:latin typeface="Cambria Math" panose="02040503050406030204" pitchFamily="18" charset="0"/>
                      </a:rPr>
                      <m:t>𝑝</m:t>
                    </m:r>
                  </m:oMath>
                </a14:m>
                <a:r>
                  <a:rPr lang="en-AU" sz="1200" dirty="0"/>
                  <a:t> variables, but the scales or range is substantially different, the results will bias toward those with greater range.</a:t>
                </a:r>
              </a:p>
              <a:p>
                <a:endParaRPr lang="en-AU" sz="1200" dirty="0"/>
              </a:p>
              <a:p>
                <a:r>
                  <a:rPr lang="en-AU" sz="1200" dirty="0"/>
                  <a:t>Some will argue</a:t>
                </a:r>
                <a:r>
                  <a:rPr lang="en-AU" sz="1200" baseline="0" dirty="0"/>
                  <a:t> that the standardised variables should always be used. </a:t>
                </a:r>
              </a:p>
              <a:p>
                <a:endParaRPr lang="en-AU" sz="1200" baseline="0" dirty="0"/>
              </a:p>
              <a:p>
                <a:r>
                  <a:rPr lang="en-AU" sz="1200" baseline="0" dirty="0"/>
                  <a:t>The use of standardised variables is equivalent to the </a:t>
                </a:r>
                <a:r>
                  <a:rPr lang="en-AU" sz="1200" baseline="0" dirty="0" err="1"/>
                  <a:t>eigen</a:t>
                </a:r>
                <a:r>
                  <a:rPr lang="en-AU" sz="1200" baseline="0" dirty="0"/>
                  <a:t>-decomposition of the correlation matrix.</a:t>
                </a:r>
                <a:endParaRPr lang="en-AU" sz="1200" dirty="0"/>
              </a:p>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93660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AU" sz="1200" dirty="0"/>
                  <a:t>In other words, the results depend on the unit of measurement used.</a:t>
                </a:r>
              </a:p>
              <a:p>
                <a:endParaRPr lang="en-AU" sz="800" dirty="0"/>
              </a:p>
              <a:p>
                <a:r>
                  <a:rPr lang="en-AU" sz="1200" dirty="0"/>
                  <a:t>Even if the unit is the same for the </a:t>
                </a:r>
                <a14:m>
                  <m:oMath xmlns:m="http://schemas.openxmlformats.org/officeDocument/2006/math">
                    <m:r>
                      <a:rPr lang="en-AU" sz="1200" b="0" i="1" smtClean="0">
                        <a:latin typeface="Cambria Math" panose="02040503050406030204" pitchFamily="18" charset="0"/>
                      </a:rPr>
                      <m:t>𝑝</m:t>
                    </m:r>
                  </m:oMath>
                </a14:m>
                <a:r>
                  <a:rPr lang="en-AU" sz="1200" dirty="0"/>
                  <a:t> variables, but the scales or range is substantially different, the results will bias toward those with greater range.</a:t>
                </a:r>
              </a:p>
              <a:p>
                <a:endParaRPr lang="en-AU" sz="1200" dirty="0"/>
              </a:p>
              <a:p>
                <a:r>
                  <a:rPr lang="en-AU" sz="1200" dirty="0"/>
                  <a:t>Some will argue</a:t>
                </a:r>
                <a:r>
                  <a:rPr lang="en-AU" sz="1200" baseline="0" dirty="0"/>
                  <a:t> that the standardised variables should always be used. </a:t>
                </a:r>
              </a:p>
              <a:p>
                <a:endParaRPr lang="en-AU" sz="1200" baseline="0" dirty="0"/>
              </a:p>
              <a:p>
                <a:r>
                  <a:rPr lang="en-AU" sz="1200" baseline="0" dirty="0"/>
                  <a:t>The use of standardised variables is equivalent to the eigen-decomposition of the correlation matrix.. </a:t>
                </a:r>
                <a:endParaRPr lang="en-AU" sz="1200" dirty="0"/>
              </a:p>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58750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72171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51770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56376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11028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4722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711349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727653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61058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AU" sz="1200" dirty="0"/>
                  <a:t>The calculation of distances between all objects leads to the a distance matrix.</a:t>
                </a:r>
              </a:p>
              <a:p>
                <a:endParaRPr lang="en-AU" sz="800" dirty="0"/>
              </a:p>
              <a:p>
                <a:r>
                  <a:rPr lang="en-AU" sz="1200" dirty="0"/>
                  <a:t>Note that greater distance implies lesser similarity, and vice versa.</a:t>
                </a:r>
              </a:p>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45665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55427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65629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96265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dirty="0">
                    <a:latin typeface="Cambria Math" panose="02040503050406030204" pitchFamily="18" charset="0"/>
                    <a:ea typeface="Cambria Math" panose="02040503050406030204" pitchFamily="18" charset="0"/>
                  </a:rPr>
                  <a:t>In some cases, 1-1 matches should be stronger indication of similarity.</a:t>
                </a:r>
              </a:p>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47653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dirty="0">
                    <a:latin typeface="Cambria Math" panose="02040503050406030204" pitchFamily="18" charset="0"/>
                    <a:ea typeface="Cambria Math" panose="02040503050406030204" pitchFamily="18" charset="0"/>
                  </a:rPr>
                  <a:t>In some cases, 1-1 matches should be stronger indication of similarity.</a:t>
                </a:r>
              </a:p>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574182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dirty="0">
                    <a:latin typeface="Cambria Math" panose="02040503050406030204" pitchFamily="18" charset="0"/>
                    <a:ea typeface="Cambria Math" panose="02040503050406030204" pitchFamily="18" charset="0"/>
                  </a:rPr>
                  <a:t>In these cases, other forms of distances are more appropriate.</a:t>
                </a:r>
              </a:p>
              <a:p>
                <a:endParaRPr lang="en-US" sz="800" dirty="0">
                  <a:latin typeface="Cambria Math" panose="02040503050406030204" pitchFamily="18" charset="0"/>
                  <a:ea typeface="Cambria Math" panose="02040503050406030204" pitchFamily="18" charset="0"/>
                </a:endParaRPr>
              </a:p>
              <a:p>
                <a:r>
                  <a:rPr lang="en-US" sz="1200" dirty="0">
                    <a:latin typeface="Cambria Math" panose="02040503050406030204" pitchFamily="18" charset="0"/>
                    <a:ea typeface="Cambria Math" panose="02040503050406030204" pitchFamily="18" charset="0"/>
                  </a:rPr>
                  <a:t>This is where </a:t>
                </a:r>
                <a:r>
                  <a:rPr lang="en-US" sz="1200" dirty="0" err="1">
                    <a:latin typeface="Cambria Math" panose="02040503050406030204" pitchFamily="18" charset="0"/>
                    <a:ea typeface="Cambria Math" panose="02040503050406030204" pitchFamily="18" charset="0"/>
                  </a:rPr>
                  <a:t>PCoA</a:t>
                </a:r>
                <a:r>
                  <a:rPr lang="en-US" sz="1200" dirty="0">
                    <a:latin typeface="Cambria Math" panose="02040503050406030204" pitchFamily="18" charset="0"/>
                    <a:ea typeface="Cambria Math" panose="02040503050406030204" pitchFamily="18" charset="0"/>
                  </a:rPr>
                  <a:t> comes in.</a:t>
                </a:r>
                <a:endParaRPr lang="en-AU" sz="1200" dirty="0">
                  <a:latin typeface="Cambria Math" panose="02040503050406030204" pitchFamily="18" charset="0"/>
                  <a:ea typeface="Cambria Math" panose="02040503050406030204" pitchFamily="18" charset="0"/>
                </a:endParaRPr>
              </a:p>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986545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044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86040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AU" sz="1200" dirty="0" smtClean="0"/>
                  <a:t>In other words, the results depend on the unit of measurement used.</a:t>
                </a:r>
              </a:p>
              <a:p>
                <a:endParaRPr lang="en-AU" sz="800" dirty="0"/>
              </a:p>
              <a:p>
                <a:r>
                  <a:rPr lang="en-AU" sz="1200" dirty="0"/>
                  <a:t>Even if the unit is the same for the </a:t>
                </a:r>
                <a:r>
                  <a:rPr lang="en-AU" sz="1200" b="0" i="0" smtClean="0">
                    <a:latin typeface="Cambria Math" panose="02040503050406030204" pitchFamily="18" charset="0"/>
                  </a:rPr>
                  <a:t>𝑝</a:t>
                </a:r>
                <a:r>
                  <a:rPr lang="en-AU" sz="1200" dirty="0"/>
                  <a:t> variables, but the scales or range is substantially different, the results will bias toward those with greater range</a:t>
                </a:r>
                <a:r>
                  <a:rPr lang="en-AU" sz="1200" dirty="0" smtClean="0"/>
                  <a:t>.</a:t>
                </a:r>
              </a:p>
              <a:p>
                <a:endParaRPr lang="en-AU" sz="1200" dirty="0" smtClean="0"/>
              </a:p>
              <a:p>
                <a:r>
                  <a:rPr lang="en-AU" sz="1200" dirty="0" smtClean="0"/>
                  <a:t>Some will argue</a:t>
                </a:r>
                <a:r>
                  <a:rPr lang="en-AU" sz="1200" baseline="0" dirty="0" smtClean="0"/>
                  <a:t> that the standardised variables should always be used. </a:t>
                </a:r>
              </a:p>
              <a:p>
                <a:endParaRPr lang="en-AU" sz="1200" baseline="0" dirty="0" smtClean="0"/>
              </a:p>
              <a:p>
                <a:r>
                  <a:rPr lang="en-AU" sz="1200" baseline="0" dirty="0" smtClean="0"/>
                  <a:t>The use of standardised variables is equivalent to the </a:t>
                </a:r>
                <a:r>
                  <a:rPr lang="en-AU" sz="1200" baseline="0" dirty="0" err="1" smtClean="0"/>
                  <a:t>eigen</a:t>
                </a:r>
                <a:r>
                  <a:rPr lang="en-AU" sz="1200" baseline="0" dirty="0" smtClean="0"/>
                  <a:t>-decomposition of the correlation matrix.</a:t>
                </a:r>
                <a:endParaRPr lang="en-AU" sz="1200" dirty="0"/>
              </a:p>
              <a:p>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48273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985343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4934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1793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33770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F598F4-E49E-0C4A-95A0-3D4224C6B1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375280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Cover Option A">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893898"/>
            <a:ext cx="12192000" cy="1014357"/>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endParaRPr lang="en-US" altLang="en-US" sz="1350" dirty="0"/>
          </a:p>
        </p:txBody>
      </p:sp>
      <p:sp>
        <p:nvSpPr>
          <p:cNvPr id="15" name="Title 1"/>
          <p:cNvSpPr>
            <a:spLocks noGrp="1"/>
          </p:cNvSpPr>
          <p:nvPr>
            <p:ph type="ctrTitle" hasCustomPrompt="1"/>
          </p:nvPr>
        </p:nvSpPr>
        <p:spPr>
          <a:xfrm>
            <a:off x="382239" y="893261"/>
            <a:ext cx="11427527" cy="1014992"/>
          </a:xfrm>
          <a:prstGeom prst="rect">
            <a:avLst/>
          </a:prstGeom>
        </p:spPr>
        <p:txBody>
          <a:bodyPr anchor="ctr">
            <a:noAutofit/>
          </a:bodyPr>
          <a:lstStyle>
            <a:lvl1pPr algn="ctr">
              <a:lnSpc>
                <a:spcPct val="100000"/>
              </a:lnSpc>
              <a:spcAft>
                <a:spcPts val="450"/>
              </a:spcAft>
              <a:defRPr sz="3200" b="1" baseline="0">
                <a:solidFill>
                  <a:schemeClr val="bg2"/>
                </a:solidFill>
                <a:latin typeface="Arial" charset="0"/>
                <a:ea typeface="Arial" charset="0"/>
                <a:cs typeface="Arial" charset="0"/>
              </a:defRPr>
            </a:lvl1pPr>
          </a:lstStyle>
          <a:p>
            <a:r>
              <a:rPr lang="en-US" dirty="0"/>
              <a:t>Cover Option A without sub heading: Click to add heading</a:t>
            </a:r>
          </a:p>
        </p:txBody>
      </p:sp>
      <p:pic>
        <p:nvPicPr>
          <p:cNvPr id="7" name="Picture 6"/>
          <p:cNvPicPr>
            <a:picLocks noChangeAspect="1"/>
          </p:cNvPicPr>
          <p:nvPr userDrawn="1"/>
        </p:nvPicPr>
        <p:blipFill>
          <a:blip r:embed="rId2"/>
          <a:stretch>
            <a:fillRect/>
          </a:stretch>
        </p:blipFill>
        <p:spPr>
          <a:xfrm>
            <a:off x="9509760" y="0"/>
            <a:ext cx="2682240" cy="890668"/>
          </a:xfrm>
          <a:prstGeom prst="rect">
            <a:avLst/>
          </a:prstGeom>
        </p:spPr>
      </p:pic>
    </p:spTree>
    <p:extLst>
      <p:ext uri="{BB962C8B-B14F-4D97-AF65-F5344CB8AC3E}">
        <p14:creationId xmlns:p14="http://schemas.microsoft.com/office/powerpoint/2010/main" val="23419193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in Cover Option B2">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893896"/>
            <a:ext cx="12192000" cy="1014357"/>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lIns="121917" tIns="60958" rIns="121917" bIns="60958"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defTabSz="914377" eaLnBrk="1" fontAlgn="auto" hangingPunct="1">
              <a:spcBef>
                <a:spcPts val="0"/>
              </a:spcBef>
              <a:spcAft>
                <a:spcPts val="0"/>
              </a:spcAft>
            </a:pPr>
            <a:endParaRPr lang="en-US" altLang="en-US" sz="1800">
              <a:solidFill>
                <a:srgbClr val="101920"/>
              </a:solidFill>
            </a:endParaRPr>
          </a:p>
        </p:txBody>
      </p:sp>
      <p:sp>
        <p:nvSpPr>
          <p:cNvPr id="4" name="Title 1"/>
          <p:cNvSpPr>
            <a:spLocks noGrp="1"/>
          </p:cNvSpPr>
          <p:nvPr>
            <p:ph type="ctrTitle" hasCustomPrompt="1"/>
          </p:nvPr>
        </p:nvSpPr>
        <p:spPr>
          <a:xfrm>
            <a:off x="382238" y="893262"/>
            <a:ext cx="11427527" cy="673861"/>
          </a:xfrm>
          <a:prstGeom prst="rect">
            <a:avLst/>
          </a:prstGeom>
        </p:spPr>
        <p:txBody>
          <a:bodyPr anchor="ctr">
            <a:normAutofit/>
          </a:bodyPr>
          <a:lstStyle>
            <a:lvl1pPr algn="ctr">
              <a:lnSpc>
                <a:spcPct val="100000"/>
              </a:lnSpc>
              <a:spcAft>
                <a:spcPts val="600"/>
              </a:spcAft>
              <a:defRPr sz="2800" b="1" baseline="0">
                <a:solidFill>
                  <a:schemeClr val="bg2"/>
                </a:solidFill>
                <a:latin typeface="Arial" charset="0"/>
                <a:ea typeface="Arial" charset="0"/>
                <a:cs typeface="Arial" charset="0"/>
              </a:defRPr>
            </a:lvl1pPr>
          </a:lstStyle>
          <a:p>
            <a:r>
              <a:rPr lang="en-US" dirty="0"/>
              <a:t>Cover Option B with sub heading: Click to add heading</a:t>
            </a:r>
          </a:p>
        </p:txBody>
      </p:sp>
      <p:sp>
        <p:nvSpPr>
          <p:cNvPr id="5" name="Picture Placeholder 16"/>
          <p:cNvSpPr>
            <a:spLocks noGrp="1" noChangeAspect="1"/>
          </p:cNvSpPr>
          <p:nvPr>
            <p:ph type="pic" sz="quarter" idx="12" hasCustomPrompt="1"/>
          </p:nvPr>
        </p:nvSpPr>
        <p:spPr>
          <a:xfrm>
            <a:off x="0" y="1908253"/>
            <a:ext cx="12192000" cy="4949747"/>
          </a:xfrm>
          <a:prstGeom prst="rect">
            <a:avLst/>
          </a:prstGeom>
          <a:solidFill>
            <a:schemeClr val="tx2">
              <a:lumMod val="20000"/>
              <a:lumOff val="80000"/>
            </a:schemeClr>
          </a:solidFill>
        </p:spPr>
        <p:txBody>
          <a:bodyPr anchor="ctr">
            <a:normAutofit/>
          </a:bodyPr>
          <a:lstStyle>
            <a:lvl1pPr algn="ctr">
              <a:defRPr sz="1600" b="0"/>
            </a:lvl1pPr>
          </a:lstStyle>
          <a:p>
            <a:r>
              <a:rPr lang="en-US" dirty="0"/>
              <a:t>Click this icon to insert image</a:t>
            </a:r>
          </a:p>
        </p:txBody>
      </p:sp>
      <p:sp>
        <p:nvSpPr>
          <p:cNvPr id="10" name="Text Placeholder 9"/>
          <p:cNvSpPr>
            <a:spLocks noGrp="1"/>
          </p:cNvSpPr>
          <p:nvPr>
            <p:ph type="body" sz="quarter" idx="14" hasCustomPrompt="1"/>
          </p:nvPr>
        </p:nvSpPr>
        <p:spPr>
          <a:xfrm>
            <a:off x="382238" y="1436500"/>
            <a:ext cx="11427527" cy="399081"/>
          </a:xfrm>
          <a:prstGeom prst="rect">
            <a:avLst/>
          </a:prstGeom>
        </p:spPr>
        <p:txBody>
          <a:bodyPr/>
          <a:lstStyle>
            <a:lvl1pPr algn="ctr">
              <a:defRPr>
                <a:solidFill>
                  <a:schemeClr val="bg2"/>
                </a:solidFill>
              </a:defRPr>
            </a:lvl1pPr>
          </a:lstStyle>
          <a:p>
            <a:pPr lvl="0"/>
            <a:r>
              <a:rPr lang="en-US" dirty="0"/>
              <a:t>Click to add sub heading</a:t>
            </a:r>
          </a:p>
        </p:txBody>
      </p:sp>
      <p:pic>
        <p:nvPicPr>
          <p:cNvPr id="9" name="Picture 8"/>
          <p:cNvPicPr>
            <a:picLocks noChangeAspect="1"/>
          </p:cNvPicPr>
          <p:nvPr userDrawn="1"/>
        </p:nvPicPr>
        <p:blipFill>
          <a:blip r:embed="rId2"/>
          <a:stretch>
            <a:fillRect/>
          </a:stretch>
        </p:blipFill>
        <p:spPr>
          <a:xfrm>
            <a:off x="9501949" y="0"/>
            <a:ext cx="2690051" cy="893261"/>
          </a:xfrm>
          <a:prstGeom prst="rect">
            <a:avLst/>
          </a:prstGeom>
        </p:spPr>
      </p:pic>
    </p:spTree>
    <p:extLst>
      <p:ext uri="{BB962C8B-B14F-4D97-AF65-F5344CB8AC3E}">
        <p14:creationId xmlns:p14="http://schemas.microsoft.com/office/powerpoint/2010/main" val="2488329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Main Cover Option C">
    <p:spTree>
      <p:nvGrpSpPr>
        <p:cNvPr id="1" name=""/>
        <p:cNvGrpSpPr/>
        <p:nvPr/>
      </p:nvGrpSpPr>
      <p:grpSpPr>
        <a:xfrm>
          <a:off x="0" y="0"/>
          <a:ext cx="0" cy="0"/>
          <a:chOff x="0" y="0"/>
          <a:chExt cx="0" cy="0"/>
        </a:xfrm>
      </p:grpSpPr>
      <p:sp>
        <p:nvSpPr>
          <p:cNvPr id="6" name="Picture Placeholder 5"/>
          <p:cNvSpPr>
            <a:spLocks noGrp="1" noChangeAspect="1"/>
          </p:cNvSpPr>
          <p:nvPr>
            <p:ph type="pic" sz="quarter" idx="10" hasCustomPrompt="1"/>
          </p:nvPr>
        </p:nvSpPr>
        <p:spPr>
          <a:xfrm>
            <a:off x="0" y="0"/>
            <a:ext cx="6756077" cy="6858000"/>
          </a:xfrm>
          <a:prstGeom prst="rect">
            <a:avLst/>
          </a:prstGeom>
          <a:solidFill>
            <a:schemeClr val="tx2">
              <a:lumMod val="20000"/>
              <a:lumOff val="80000"/>
            </a:schemeClr>
          </a:solidFill>
        </p:spPr>
        <p:txBody>
          <a:bodyPr anchor="ctr">
            <a:normAutofit/>
          </a:bodyPr>
          <a:lstStyle>
            <a:lvl1pPr algn="ctr">
              <a:defRPr sz="1600" b="0" baseline="0"/>
            </a:lvl1pPr>
          </a:lstStyle>
          <a:p>
            <a:r>
              <a:rPr lang="en-US" dirty="0"/>
              <a:t>Click this icon to insert image</a:t>
            </a:r>
          </a:p>
        </p:txBody>
      </p:sp>
      <p:sp>
        <p:nvSpPr>
          <p:cNvPr id="14" name="Title 1"/>
          <p:cNvSpPr>
            <a:spLocks noGrp="1"/>
          </p:cNvSpPr>
          <p:nvPr>
            <p:ph type="ctrTitle" hasCustomPrompt="1"/>
          </p:nvPr>
        </p:nvSpPr>
        <p:spPr>
          <a:xfrm>
            <a:off x="7047934" y="3006013"/>
            <a:ext cx="4810985" cy="1237623"/>
          </a:xfrm>
          <a:prstGeom prst="rect">
            <a:avLst/>
          </a:prstGeom>
        </p:spPr>
        <p:txBody>
          <a:bodyPr anchor="b">
            <a:normAutofit/>
          </a:bodyPr>
          <a:lstStyle>
            <a:lvl1pPr algn="l">
              <a:lnSpc>
                <a:spcPct val="100000"/>
              </a:lnSpc>
              <a:spcAft>
                <a:spcPts val="600"/>
              </a:spcAft>
              <a:defRPr sz="2800" b="1" baseline="0">
                <a:solidFill>
                  <a:schemeClr val="accent5"/>
                </a:solidFill>
                <a:latin typeface="Arial" charset="0"/>
                <a:ea typeface="Arial" charset="0"/>
                <a:cs typeface="Arial" charset="0"/>
              </a:defRPr>
            </a:lvl1pPr>
          </a:lstStyle>
          <a:p>
            <a:r>
              <a:rPr lang="en-US" dirty="0"/>
              <a:t>Cover Option C:</a:t>
            </a:r>
            <a:br>
              <a:rPr lang="en-US" dirty="0"/>
            </a:br>
            <a:r>
              <a:rPr lang="en-US" dirty="0"/>
              <a:t>Click to add heading</a:t>
            </a:r>
          </a:p>
        </p:txBody>
      </p:sp>
      <p:sp>
        <p:nvSpPr>
          <p:cNvPr id="5" name="Text Placeholder 4"/>
          <p:cNvSpPr>
            <a:spLocks noGrp="1"/>
          </p:cNvSpPr>
          <p:nvPr>
            <p:ph type="body" sz="quarter" idx="11" hasCustomPrompt="1"/>
          </p:nvPr>
        </p:nvSpPr>
        <p:spPr>
          <a:xfrm>
            <a:off x="7048610" y="4292601"/>
            <a:ext cx="4810441" cy="861484"/>
          </a:xfrm>
          <a:prstGeom prst="rect">
            <a:avLst/>
          </a:prstGeom>
        </p:spPr>
        <p:txBody>
          <a:bodyPr/>
          <a:lstStyle>
            <a:lvl1pPr>
              <a:lnSpc>
                <a:spcPct val="100000"/>
              </a:lnSpc>
              <a:defRPr>
                <a:solidFill>
                  <a:schemeClr val="tx1"/>
                </a:solidFill>
              </a:defRPr>
            </a:lvl1pPr>
          </a:lstStyle>
          <a:p>
            <a:pPr lvl="0"/>
            <a:r>
              <a:rPr lang="en-US" dirty="0"/>
              <a:t>Click to add sub heading</a:t>
            </a:r>
          </a:p>
        </p:txBody>
      </p:sp>
      <p:pic>
        <p:nvPicPr>
          <p:cNvPr id="9" name="Picture 8"/>
          <p:cNvPicPr>
            <a:picLocks noChangeAspect="1"/>
          </p:cNvPicPr>
          <p:nvPr userDrawn="1"/>
        </p:nvPicPr>
        <p:blipFill>
          <a:blip r:embed="rId2"/>
          <a:stretch>
            <a:fillRect/>
          </a:stretch>
        </p:blipFill>
        <p:spPr>
          <a:xfrm>
            <a:off x="9270720" y="185620"/>
            <a:ext cx="2690051" cy="893261"/>
          </a:xfrm>
          <a:prstGeom prst="rect">
            <a:avLst/>
          </a:prstGeom>
        </p:spPr>
      </p:pic>
    </p:spTree>
    <p:extLst>
      <p:ext uri="{BB962C8B-B14F-4D97-AF65-F5344CB8AC3E}">
        <p14:creationId xmlns:p14="http://schemas.microsoft.com/office/powerpoint/2010/main" val="41406747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1 col text only">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1064" y="1186543"/>
            <a:ext cx="8264453" cy="4990420"/>
          </a:xfrm>
          <a:prstGeom prst="rect">
            <a:avLst/>
          </a:prstGeom>
        </p:spPr>
        <p:txBody>
          <a:bodyPr>
            <a:normAutofit/>
          </a:bodyPr>
          <a:lstStyle>
            <a:lvl1pPr>
              <a:lnSpc>
                <a:spcPct val="100000"/>
              </a:lnSpc>
              <a:defRPr sz="1600"/>
            </a:lvl1pPr>
            <a:lvl2pPr>
              <a:lnSpc>
                <a:spcPct val="100000"/>
              </a:lnSpc>
              <a:defRPr sz="1600"/>
            </a:lvl2pPr>
            <a:lvl3pPr>
              <a:lnSpc>
                <a:spcPct val="100000"/>
              </a:lnSpc>
              <a:defRPr sz="1600"/>
            </a:lvl3pPr>
          </a:lstStyle>
          <a:p>
            <a:pPr lvl="0"/>
            <a:r>
              <a:rPr lang="en-US"/>
              <a:t>Click to edit Master text styles</a:t>
            </a:r>
          </a:p>
          <a:p>
            <a:pPr lvl="1"/>
            <a:r>
              <a:rPr lang="en-US"/>
              <a:t>Second level</a:t>
            </a:r>
          </a:p>
          <a:p>
            <a:pPr lvl="2"/>
            <a:r>
              <a:rPr lang="en-US"/>
              <a:t>Third level</a:t>
            </a:r>
          </a:p>
        </p:txBody>
      </p:sp>
      <p:pic>
        <p:nvPicPr>
          <p:cNvPr id="7"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6" y="-3174"/>
            <a:ext cx="1215335" cy="8964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 name="Rectangle 8"/>
          <p:cNvSpPr>
            <a:spLocks noChangeArrowheads="1"/>
          </p:cNvSpPr>
          <p:nvPr userDrawn="1"/>
        </p:nvSpPr>
        <p:spPr bwMode="auto">
          <a:xfrm>
            <a:off x="-1" y="0"/>
            <a:ext cx="10976665" cy="893261"/>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lIns="121917" tIns="60958" rIns="121917" bIns="60958"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defTabSz="914377" eaLnBrk="1" fontAlgn="auto" hangingPunct="1">
              <a:spcBef>
                <a:spcPts val="0"/>
              </a:spcBef>
              <a:spcAft>
                <a:spcPts val="0"/>
              </a:spcAft>
            </a:pPr>
            <a:endParaRPr lang="en-US" altLang="en-US" sz="1800">
              <a:solidFill>
                <a:srgbClr val="009878"/>
              </a:solidFill>
            </a:endParaRPr>
          </a:p>
        </p:txBody>
      </p:sp>
      <p:sp>
        <p:nvSpPr>
          <p:cNvPr id="10" name="Title 1"/>
          <p:cNvSpPr>
            <a:spLocks noGrp="1"/>
          </p:cNvSpPr>
          <p:nvPr>
            <p:ph type="title" hasCustomPrompt="1"/>
          </p:nvPr>
        </p:nvSpPr>
        <p:spPr>
          <a:xfrm>
            <a:off x="461064" y="-3174"/>
            <a:ext cx="10515600" cy="896436"/>
          </a:xfrm>
          <a:prstGeom prst="rect">
            <a:avLst/>
          </a:prstGeom>
        </p:spPr>
        <p:txBody>
          <a:bodyPr>
            <a:normAutofit/>
          </a:bodyPr>
          <a:lstStyle>
            <a:lvl1pPr>
              <a:defRPr sz="2400" b="1" baseline="0">
                <a:solidFill>
                  <a:schemeClr val="bg1"/>
                </a:solidFill>
              </a:defRPr>
            </a:lvl1pPr>
          </a:lstStyle>
          <a:p>
            <a:r>
              <a:rPr lang="en-US" dirty="0"/>
              <a:t>1 column text only slide. Click to add title. </a:t>
            </a:r>
          </a:p>
        </p:txBody>
      </p:sp>
    </p:spTree>
    <p:extLst>
      <p:ext uri="{BB962C8B-B14F-4D97-AF65-F5344CB8AC3E}">
        <p14:creationId xmlns:p14="http://schemas.microsoft.com/office/powerpoint/2010/main" val="11494794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2 col text only">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1065" y="1186543"/>
            <a:ext cx="5181600" cy="4990420"/>
          </a:xfrm>
          <a:prstGeom prst="rect">
            <a:avLst/>
          </a:prstGeom>
        </p:spPr>
        <p:txBody>
          <a:bodyPr>
            <a:normAutofit/>
          </a:bodyPr>
          <a:lstStyle>
            <a:lvl1pPr>
              <a:lnSpc>
                <a:spcPct val="100000"/>
              </a:lnSpc>
              <a:defRPr sz="1600"/>
            </a:lvl1pPr>
            <a:lvl2pPr>
              <a:lnSpc>
                <a:spcPct val="100000"/>
              </a:lnSpc>
              <a:defRPr sz="1600"/>
            </a:lvl2pPr>
            <a:lvl3pPr>
              <a:lnSpc>
                <a:spcPct val="100000"/>
              </a:lnSpc>
              <a:defRPr sz="1600"/>
            </a:lvl3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6559947" y="1186543"/>
            <a:ext cx="5181600" cy="4990420"/>
          </a:xfrm>
          <a:prstGeom prst="rect">
            <a:avLst/>
          </a:prstGeom>
        </p:spPr>
        <p:txBody>
          <a:bodyPr>
            <a:normAutofit/>
          </a:bodyPr>
          <a:lstStyle>
            <a:lvl1pPr>
              <a:lnSpc>
                <a:spcPct val="100000"/>
              </a:lnSpc>
              <a:defRPr sz="1600"/>
            </a:lvl1pPr>
            <a:lvl2pPr>
              <a:lnSpc>
                <a:spcPct val="100000"/>
              </a:lnSpc>
              <a:defRPr sz="1600"/>
            </a:lvl2pPr>
            <a:lvl3pPr>
              <a:lnSpc>
                <a:spcPct val="100000"/>
              </a:lnSpc>
              <a:defRPr sz="1600"/>
            </a:lvl3pPr>
          </a:lstStyle>
          <a:p>
            <a:pPr lvl="0"/>
            <a:r>
              <a:rPr lang="en-US"/>
              <a:t>Click to edit Master text styles</a:t>
            </a:r>
          </a:p>
          <a:p>
            <a:pPr lvl="1"/>
            <a:r>
              <a:rPr lang="en-US"/>
              <a:t>Second level</a:t>
            </a:r>
          </a:p>
          <a:p>
            <a:pPr lvl="2"/>
            <a:r>
              <a:rPr lang="en-US"/>
              <a:t>Third level</a:t>
            </a:r>
          </a:p>
        </p:txBody>
      </p:sp>
      <p:pic>
        <p:nvPicPr>
          <p:cNvPr id="10"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6" y="-3174"/>
            <a:ext cx="1215335" cy="8964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a:spLocks noChangeArrowheads="1"/>
          </p:cNvSpPr>
          <p:nvPr userDrawn="1"/>
        </p:nvSpPr>
        <p:spPr bwMode="auto">
          <a:xfrm>
            <a:off x="-1" y="0"/>
            <a:ext cx="10976665" cy="893261"/>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lIns="121917" tIns="60958" rIns="121917" bIns="60958"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defTabSz="914377" eaLnBrk="1" fontAlgn="auto" hangingPunct="1">
              <a:spcBef>
                <a:spcPts val="0"/>
              </a:spcBef>
              <a:spcAft>
                <a:spcPts val="0"/>
              </a:spcAft>
            </a:pPr>
            <a:endParaRPr lang="en-US" altLang="en-US" sz="1800">
              <a:solidFill>
                <a:srgbClr val="101920"/>
              </a:solidFill>
            </a:endParaRPr>
          </a:p>
        </p:txBody>
      </p:sp>
      <p:sp>
        <p:nvSpPr>
          <p:cNvPr id="13" name="Title 1"/>
          <p:cNvSpPr>
            <a:spLocks noGrp="1"/>
          </p:cNvSpPr>
          <p:nvPr>
            <p:ph type="title" hasCustomPrompt="1"/>
          </p:nvPr>
        </p:nvSpPr>
        <p:spPr>
          <a:xfrm>
            <a:off x="461065" y="-3174"/>
            <a:ext cx="10515600" cy="896436"/>
          </a:xfrm>
          <a:prstGeom prst="rect">
            <a:avLst/>
          </a:prstGeom>
        </p:spPr>
        <p:txBody>
          <a:bodyPr>
            <a:normAutofit/>
          </a:bodyPr>
          <a:lstStyle>
            <a:lvl1pPr>
              <a:defRPr sz="2400" b="1" baseline="0">
                <a:solidFill>
                  <a:schemeClr val="bg1"/>
                </a:solidFill>
              </a:defRPr>
            </a:lvl1pPr>
          </a:lstStyle>
          <a:p>
            <a:r>
              <a:rPr lang="en-US" dirty="0"/>
              <a:t>2 column text only slide. Click to add title. </a:t>
            </a:r>
          </a:p>
        </p:txBody>
      </p:sp>
    </p:spTree>
    <p:extLst>
      <p:ext uri="{BB962C8B-B14F-4D97-AF65-F5344CB8AC3E}">
        <p14:creationId xmlns:p14="http://schemas.microsoft.com/office/powerpoint/2010/main" val="15926334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2 col text + image on right">
    <p:spTree>
      <p:nvGrpSpPr>
        <p:cNvPr id="1" name=""/>
        <p:cNvGrpSpPr/>
        <p:nvPr/>
      </p:nvGrpSpPr>
      <p:grpSpPr>
        <a:xfrm>
          <a:off x="0" y="0"/>
          <a:ext cx="0" cy="0"/>
          <a:chOff x="0" y="0"/>
          <a:chExt cx="0" cy="0"/>
        </a:xfrm>
      </p:grpSpPr>
      <p:sp>
        <p:nvSpPr>
          <p:cNvPr id="6" name="Content Placeholder 2"/>
          <p:cNvSpPr>
            <a:spLocks noGrp="1"/>
          </p:cNvSpPr>
          <p:nvPr>
            <p:ph sz="half" idx="1"/>
          </p:nvPr>
        </p:nvSpPr>
        <p:spPr>
          <a:xfrm>
            <a:off x="468403" y="1186543"/>
            <a:ext cx="5181600" cy="4990420"/>
          </a:xfrm>
          <a:prstGeom prst="rect">
            <a:avLst/>
          </a:prstGeom>
        </p:spPr>
        <p:txBody>
          <a:bodyPr>
            <a:normAutofit/>
          </a:bodyPr>
          <a:lstStyle>
            <a:lvl1pPr>
              <a:lnSpc>
                <a:spcPct val="100000"/>
              </a:lnSpc>
              <a:defRPr sz="1600"/>
            </a:lvl1pPr>
            <a:lvl2pPr>
              <a:lnSpc>
                <a:spcPct val="100000"/>
              </a:lnSpc>
              <a:defRPr sz="1600"/>
            </a:lvl2pPr>
            <a:lvl3pPr>
              <a:lnSpc>
                <a:spcPct val="100000"/>
              </a:lnSpc>
              <a:defRPr sz="1600"/>
            </a:lvl3pPr>
          </a:lstStyle>
          <a:p>
            <a:pPr lvl="0"/>
            <a:r>
              <a:rPr lang="en-US"/>
              <a:t>Click to edit Master text styles</a:t>
            </a:r>
          </a:p>
          <a:p>
            <a:pPr lvl="1"/>
            <a:r>
              <a:rPr lang="en-US"/>
              <a:t>Second level</a:t>
            </a:r>
          </a:p>
          <a:p>
            <a:pPr lvl="2"/>
            <a:r>
              <a:rPr lang="en-US"/>
              <a:t>Third level</a:t>
            </a:r>
          </a:p>
        </p:txBody>
      </p:sp>
      <p:pic>
        <p:nvPicPr>
          <p:cNvPr id="10"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6" y="-3174"/>
            <a:ext cx="1215335" cy="8964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a:spLocks noChangeArrowheads="1"/>
          </p:cNvSpPr>
          <p:nvPr userDrawn="1"/>
        </p:nvSpPr>
        <p:spPr bwMode="auto">
          <a:xfrm>
            <a:off x="1" y="0"/>
            <a:ext cx="10976665" cy="893261"/>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lIns="121917" tIns="60958" rIns="121917" bIns="60958"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defTabSz="914377" eaLnBrk="1" fontAlgn="auto" hangingPunct="1">
              <a:spcBef>
                <a:spcPts val="0"/>
              </a:spcBef>
              <a:spcAft>
                <a:spcPts val="0"/>
              </a:spcAft>
            </a:pPr>
            <a:endParaRPr lang="en-US" altLang="en-US" sz="1800">
              <a:solidFill>
                <a:srgbClr val="101920"/>
              </a:solidFill>
            </a:endParaRPr>
          </a:p>
        </p:txBody>
      </p:sp>
      <p:sp>
        <p:nvSpPr>
          <p:cNvPr id="13" name="Title 1"/>
          <p:cNvSpPr>
            <a:spLocks noGrp="1"/>
          </p:cNvSpPr>
          <p:nvPr>
            <p:ph type="title" hasCustomPrompt="1"/>
          </p:nvPr>
        </p:nvSpPr>
        <p:spPr>
          <a:xfrm>
            <a:off x="461065" y="-3174"/>
            <a:ext cx="10515600" cy="896436"/>
          </a:xfrm>
          <a:prstGeom prst="rect">
            <a:avLst/>
          </a:prstGeom>
        </p:spPr>
        <p:txBody>
          <a:bodyPr>
            <a:normAutofit/>
          </a:bodyPr>
          <a:lstStyle>
            <a:lvl1pPr>
              <a:defRPr sz="2400" b="1" baseline="0">
                <a:solidFill>
                  <a:schemeClr val="bg1"/>
                </a:solidFill>
              </a:defRPr>
            </a:lvl1pPr>
          </a:lstStyle>
          <a:p>
            <a:r>
              <a:rPr lang="en-US" dirty="0"/>
              <a:t>2 column: text with image on right. Click to add title.</a:t>
            </a:r>
          </a:p>
        </p:txBody>
      </p:sp>
      <p:sp>
        <p:nvSpPr>
          <p:cNvPr id="17" name="Picture Placeholder 16"/>
          <p:cNvSpPr>
            <a:spLocks noGrp="1" noChangeAspect="1"/>
          </p:cNvSpPr>
          <p:nvPr>
            <p:ph type="pic" sz="quarter" idx="12" hasCustomPrompt="1"/>
          </p:nvPr>
        </p:nvSpPr>
        <p:spPr>
          <a:xfrm>
            <a:off x="6470252" y="1185864"/>
            <a:ext cx="5181600" cy="4991099"/>
          </a:xfrm>
          <a:prstGeom prst="rect">
            <a:avLst/>
          </a:prstGeom>
          <a:solidFill>
            <a:schemeClr val="tx2">
              <a:lumMod val="20000"/>
              <a:lumOff val="80000"/>
            </a:schemeClr>
          </a:solidFill>
        </p:spPr>
        <p:txBody>
          <a:bodyPr anchor="ctr">
            <a:normAutofit/>
          </a:bodyPr>
          <a:lstStyle>
            <a:lvl1pPr algn="ctr">
              <a:defRPr sz="1600" b="0"/>
            </a:lvl1pPr>
          </a:lstStyle>
          <a:p>
            <a:r>
              <a:rPr lang="en-US" dirty="0"/>
              <a:t>Click this icon to insert image</a:t>
            </a:r>
          </a:p>
        </p:txBody>
      </p:sp>
    </p:spTree>
    <p:extLst>
      <p:ext uri="{BB962C8B-B14F-4D97-AF65-F5344CB8AC3E}">
        <p14:creationId xmlns:p14="http://schemas.microsoft.com/office/powerpoint/2010/main" val="32584696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2 col text + image on left">
    <p:spTree>
      <p:nvGrpSpPr>
        <p:cNvPr id="1" name=""/>
        <p:cNvGrpSpPr/>
        <p:nvPr/>
      </p:nvGrpSpPr>
      <p:grpSpPr>
        <a:xfrm>
          <a:off x="0" y="0"/>
          <a:ext cx="0" cy="0"/>
          <a:chOff x="0" y="0"/>
          <a:chExt cx="0" cy="0"/>
        </a:xfrm>
      </p:grpSpPr>
      <p:sp>
        <p:nvSpPr>
          <p:cNvPr id="11" name="Picture Placeholder 16"/>
          <p:cNvSpPr>
            <a:spLocks noGrp="1" noChangeAspect="1"/>
          </p:cNvSpPr>
          <p:nvPr>
            <p:ph type="pic" sz="quarter" idx="13" hasCustomPrompt="1"/>
          </p:nvPr>
        </p:nvSpPr>
        <p:spPr>
          <a:xfrm>
            <a:off x="468403" y="1185864"/>
            <a:ext cx="5181600" cy="4991099"/>
          </a:xfrm>
          <a:prstGeom prst="rect">
            <a:avLst/>
          </a:prstGeom>
          <a:solidFill>
            <a:schemeClr val="tx2">
              <a:lumMod val="20000"/>
              <a:lumOff val="80000"/>
            </a:schemeClr>
          </a:solidFill>
        </p:spPr>
        <p:txBody>
          <a:bodyPr anchor="ctr">
            <a:normAutofit/>
          </a:bodyPr>
          <a:lstStyle>
            <a:lvl1pPr algn="ctr">
              <a:defRPr sz="1600" b="0"/>
            </a:lvl1pPr>
          </a:lstStyle>
          <a:p>
            <a:r>
              <a:rPr lang="en-US" dirty="0"/>
              <a:t>Click this icon to insert image</a:t>
            </a:r>
          </a:p>
        </p:txBody>
      </p:sp>
      <p:sp>
        <p:nvSpPr>
          <p:cNvPr id="6" name="Content Placeholder 2"/>
          <p:cNvSpPr>
            <a:spLocks noGrp="1"/>
          </p:cNvSpPr>
          <p:nvPr>
            <p:ph sz="half" idx="1"/>
          </p:nvPr>
        </p:nvSpPr>
        <p:spPr>
          <a:xfrm>
            <a:off x="6470252" y="1186543"/>
            <a:ext cx="5181600" cy="4990420"/>
          </a:xfrm>
          <a:prstGeom prst="rect">
            <a:avLst/>
          </a:prstGeom>
        </p:spPr>
        <p:txBody>
          <a:bodyPr>
            <a:normAutofit/>
          </a:bodyPr>
          <a:lstStyle>
            <a:lvl1pPr>
              <a:lnSpc>
                <a:spcPct val="100000"/>
              </a:lnSpc>
              <a:defRPr sz="1600"/>
            </a:lvl1pPr>
            <a:lvl2pPr>
              <a:lnSpc>
                <a:spcPct val="100000"/>
              </a:lnSpc>
              <a:defRPr sz="1600"/>
            </a:lvl2pPr>
            <a:lvl3pPr>
              <a:lnSpc>
                <a:spcPct val="100000"/>
              </a:lnSpc>
              <a:defRPr sz="1600"/>
            </a:lvl3pPr>
          </a:lstStyle>
          <a:p>
            <a:pPr lvl="0"/>
            <a:r>
              <a:rPr lang="en-US"/>
              <a:t>Click to edit Master text styles</a:t>
            </a:r>
          </a:p>
          <a:p>
            <a:pPr lvl="1"/>
            <a:r>
              <a:rPr lang="en-US"/>
              <a:t>Second level</a:t>
            </a:r>
          </a:p>
          <a:p>
            <a:pPr lvl="2"/>
            <a:r>
              <a:rPr lang="en-US"/>
              <a:t>Third level</a:t>
            </a:r>
          </a:p>
        </p:txBody>
      </p:sp>
      <p:pic>
        <p:nvPicPr>
          <p:cNvPr id="10"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6" y="-3174"/>
            <a:ext cx="1215335" cy="8964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a:spLocks noChangeArrowheads="1"/>
          </p:cNvSpPr>
          <p:nvPr userDrawn="1"/>
        </p:nvSpPr>
        <p:spPr bwMode="auto">
          <a:xfrm>
            <a:off x="-1" y="0"/>
            <a:ext cx="10976665" cy="893261"/>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lIns="121917" tIns="60958" rIns="121917" bIns="60958"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defTabSz="914377" eaLnBrk="1" fontAlgn="auto" hangingPunct="1">
              <a:spcBef>
                <a:spcPts val="0"/>
              </a:spcBef>
              <a:spcAft>
                <a:spcPts val="0"/>
              </a:spcAft>
            </a:pPr>
            <a:endParaRPr lang="en-US" altLang="en-US" sz="1800">
              <a:solidFill>
                <a:srgbClr val="101920"/>
              </a:solidFill>
            </a:endParaRPr>
          </a:p>
        </p:txBody>
      </p:sp>
      <p:sp>
        <p:nvSpPr>
          <p:cNvPr id="13" name="Title 1"/>
          <p:cNvSpPr>
            <a:spLocks noGrp="1"/>
          </p:cNvSpPr>
          <p:nvPr>
            <p:ph type="title" hasCustomPrompt="1"/>
          </p:nvPr>
        </p:nvSpPr>
        <p:spPr>
          <a:xfrm>
            <a:off x="461065" y="-3174"/>
            <a:ext cx="10515600" cy="896436"/>
          </a:xfrm>
          <a:prstGeom prst="rect">
            <a:avLst/>
          </a:prstGeom>
        </p:spPr>
        <p:txBody>
          <a:bodyPr>
            <a:normAutofit/>
          </a:bodyPr>
          <a:lstStyle>
            <a:lvl1pPr>
              <a:defRPr sz="2400" b="1" baseline="0">
                <a:solidFill>
                  <a:schemeClr val="bg1"/>
                </a:solidFill>
              </a:defRPr>
            </a:lvl1pPr>
          </a:lstStyle>
          <a:p>
            <a:r>
              <a:rPr lang="en-US" dirty="0"/>
              <a:t>2 column: text with image on left. Click to add title.</a:t>
            </a:r>
          </a:p>
        </p:txBody>
      </p:sp>
    </p:spTree>
    <p:extLst>
      <p:ext uri="{BB962C8B-B14F-4D97-AF65-F5344CB8AC3E}">
        <p14:creationId xmlns:p14="http://schemas.microsoft.com/office/powerpoint/2010/main" val="36741055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ection Cover">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defTabSz="914377" eaLnBrk="1" fontAlgn="auto" hangingPunct="1">
              <a:spcBef>
                <a:spcPts val="0"/>
              </a:spcBef>
              <a:spcAft>
                <a:spcPts val="0"/>
              </a:spcAft>
            </a:pPr>
            <a:endParaRPr lang="en-US" sz="1400">
              <a:solidFill>
                <a:srgbClr val="FFFFFF"/>
              </a:solidFill>
              <a:latin typeface="Calibri"/>
            </a:endParaRPr>
          </a:p>
        </p:txBody>
      </p:sp>
      <p:pic>
        <p:nvPicPr>
          <p:cNvPr id="4"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6" y="-3174"/>
            <a:ext cx="1215335" cy="8964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title" hasCustomPrompt="1"/>
          </p:nvPr>
        </p:nvSpPr>
        <p:spPr>
          <a:xfrm>
            <a:off x="838200" y="2766219"/>
            <a:ext cx="10515600" cy="1325563"/>
          </a:xfrm>
          <a:prstGeom prst="rect">
            <a:avLst/>
          </a:prstGeom>
        </p:spPr>
        <p:txBody>
          <a:bodyPr>
            <a:normAutofit/>
          </a:bodyPr>
          <a:lstStyle>
            <a:lvl1pPr algn="ctr">
              <a:defRPr sz="3700" b="1" baseline="0">
                <a:solidFill>
                  <a:schemeClr val="bg1"/>
                </a:solidFill>
              </a:defRPr>
            </a:lvl1pPr>
          </a:lstStyle>
          <a:p>
            <a:r>
              <a:rPr lang="en-US" dirty="0"/>
              <a:t>Section cover: click to add heading</a:t>
            </a:r>
          </a:p>
        </p:txBody>
      </p:sp>
    </p:spTree>
    <p:extLst>
      <p:ext uri="{BB962C8B-B14F-4D97-AF65-F5344CB8AC3E}">
        <p14:creationId xmlns:p14="http://schemas.microsoft.com/office/powerpoint/2010/main" val="39570564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ain Cover Option A">
    <p:spTree>
      <p:nvGrpSpPr>
        <p:cNvPr id="1" name=""/>
        <p:cNvGrpSpPr/>
        <p:nvPr/>
      </p:nvGrpSpPr>
      <p:grpSpPr>
        <a:xfrm>
          <a:off x="0" y="0"/>
          <a:ext cx="0" cy="0"/>
          <a:chOff x="0" y="0"/>
          <a:chExt cx="0" cy="0"/>
        </a:xfrm>
      </p:grpSpPr>
      <p:sp>
        <p:nvSpPr>
          <p:cNvPr id="9" name="Rectangle 8"/>
          <p:cNvSpPr/>
          <p:nvPr userDrawn="1"/>
        </p:nvSpPr>
        <p:spPr>
          <a:xfrm>
            <a:off x="0" y="0"/>
            <a:ext cx="12192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6" name="Title 1"/>
          <p:cNvSpPr>
            <a:spLocks noGrp="1"/>
          </p:cNvSpPr>
          <p:nvPr>
            <p:ph type="ctrTitle" hasCustomPrompt="1"/>
          </p:nvPr>
        </p:nvSpPr>
        <p:spPr>
          <a:xfrm>
            <a:off x="684936" y="4681699"/>
            <a:ext cx="5978539" cy="1797599"/>
          </a:xfrm>
        </p:spPr>
        <p:txBody>
          <a:bodyPr anchor="ctr">
            <a:normAutofit/>
          </a:bodyPr>
          <a:lstStyle>
            <a:lvl1pPr algn="l">
              <a:lnSpc>
                <a:spcPct val="100000"/>
              </a:lnSpc>
              <a:spcAft>
                <a:spcPts val="600"/>
              </a:spcAft>
              <a:defRPr sz="2800" b="1" baseline="0">
                <a:solidFill>
                  <a:schemeClr val="bg2"/>
                </a:solidFill>
                <a:latin typeface="Arial" charset="0"/>
                <a:ea typeface="Arial" charset="0"/>
                <a:cs typeface="Arial" charset="0"/>
              </a:defRPr>
            </a:lvl1pPr>
          </a:lstStyle>
          <a:p>
            <a:r>
              <a:rPr lang="en-US" dirty="0"/>
              <a:t>Cover Option A: Click to add heading</a:t>
            </a:r>
          </a:p>
        </p:txBody>
      </p:sp>
      <p:pic>
        <p:nvPicPr>
          <p:cNvPr id="10" name="Picture 9"/>
          <p:cNvPicPr>
            <a:picLocks noChangeAspect="1"/>
          </p:cNvPicPr>
          <p:nvPr userDrawn="1"/>
        </p:nvPicPr>
        <p:blipFill>
          <a:blip r:embed="rId2"/>
          <a:stretch>
            <a:fillRect/>
          </a:stretch>
        </p:blipFill>
        <p:spPr>
          <a:xfrm>
            <a:off x="9301823" y="177553"/>
            <a:ext cx="2700789" cy="896828"/>
          </a:xfrm>
          <a:prstGeom prst="rect">
            <a:avLst/>
          </a:prstGeom>
        </p:spPr>
      </p:pic>
    </p:spTree>
    <p:extLst>
      <p:ext uri="{BB962C8B-B14F-4D97-AF65-F5344CB8AC3E}">
        <p14:creationId xmlns:p14="http://schemas.microsoft.com/office/powerpoint/2010/main" val="13424399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ain Cover Option B1">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893896"/>
            <a:ext cx="12192000" cy="1014357"/>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endParaRPr lang="en-US" altLang="en-US" sz="1800"/>
          </a:p>
        </p:txBody>
      </p:sp>
      <p:sp>
        <p:nvSpPr>
          <p:cNvPr id="15" name="Title 1"/>
          <p:cNvSpPr>
            <a:spLocks noGrp="1"/>
          </p:cNvSpPr>
          <p:nvPr>
            <p:ph type="ctrTitle" hasCustomPrompt="1"/>
          </p:nvPr>
        </p:nvSpPr>
        <p:spPr>
          <a:xfrm>
            <a:off x="382238" y="893261"/>
            <a:ext cx="11427527" cy="1014992"/>
          </a:xfrm>
        </p:spPr>
        <p:txBody>
          <a:bodyPr anchor="ctr">
            <a:normAutofit/>
          </a:bodyPr>
          <a:lstStyle>
            <a:lvl1pPr algn="ctr">
              <a:lnSpc>
                <a:spcPct val="100000"/>
              </a:lnSpc>
              <a:spcAft>
                <a:spcPts val="600"/>
              </a:spcAft>
              <a:defRPr sz="2800" b="1" baseline="0">
                <a:solidFill>
                  <a:schemeClr val="bg2"/>
                </a:solidFill>
                <a:latin typeface="Arial" charset="0"/>
                <a:ea typeface="Arial" charset="0"/>
                <a:cs typeface="Arial" charset="0"/>
              </a:defRPr>
            </a:lvl1pPr>
          </a:lstStyle>
          <a:p>
            <a:r>
              <a:rPr lang="en-US" dirty="0"/>
              <a:t>Cover Option B without sub heading: Click to add heading</a:t>
            </a:r>
          </a:p>
        </p:txBody>
      </p:sp>
      <p:sp>
        <p:nvSpPr>
          <p:cNvPr id="17" name="Picture Placeholder 16"/>
          <p:cNvSpPr>
            <a:spLocks noGrp="1" noChangeAspect="1"/>
          </p:cNvSpPr>
          <p:nvPr>
            <p:ph type="pic" sz="quarter" idx="12" hasCustomPrompt="1"/>
          </p:nvPr>
        </p:nvSpPr>
        <p:spPr>
          <a:xfrm>
            <a:off x="0" y="1908253"/>
            <a:ext cx="12192000" cy="4949747"/>
          </a:xfrm>
          <a:solidFill>
            <a:schemeClr val="tx2">
              <a:lumMod val="20000"/>
              <a:lumOff val="80000"/>
            </a:schemeClr>
          </a:solidFill>
        </p:spPr>
        <p:txBody>
          <a:bodyPr anchor="ctr">
            <a:normAutofit/>
          </a:bodyPr>
          <a:lstStyle>
            <a:lvl1pPr algn="ctr">
              <a:defRPr sz="1600" b="0"/>
            </a:lvl1pPr>
          </a:lstStyle>
          <a:p>
            <a:r>
              <a:rPr lang="en-US" dirty="0"/>
              <a:t>Click this icon to insert image</a:t>
            </a:r>
          </a:p>
        </p:txBody>
      </p:sp>
      <p:pic>
        <p:nvPicPr>
          <p:cNvPr id="10" name="Picture 9"/>
          <p:cNvPicPr>
            <a:picLocks noChangeAspect="1"/>
          </p:cNvPicPr>
          <p:nvPr userDrawn="1"/>
        </p:nvPicPr>
        <p:blipFill>
          <a:blip r:embed="rId2"/>
          <a:stretch>
            <a:fillRect/>
          </a:stretch>
        </p:blipFill>
        <p:spPr>
          <a:xfrm>
            <a:off x="9501949" y="0"/>
            <a:ext cx="2690051" cy="893261"/>
          </a:xfrm>
          <a:prstGeom prst="rect">
            <a:avLst/>
          </a:prstGeom>
        </p:spPr>
      </p:pic>
    </p:spTree>
    <p:extLst>
      <p:ext uri="{BB962C8B-B14F-4D97-AF65-F5344CB8AC3E}">
        <p14:creationId xmlns:p14="http://schemas.microsoft.com/office/powerpoint/2010/main" val="39937786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ain Cover Option B2">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893896"/>
            <a:ext cx="12192000" cy="1014357"/>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endParaRPr lang="en-US" altLang="en-US" sz="1800"/>
          </a:p>
        </p:txBody>
      </p:sp>
      <p:sp>
        <p:nvSpPr>
          <p:cNvPr id="4" name="Title 1"/>
          <p:cNvSpPr>
            <a:spLocks noGrp="1"/>
          </p:cNvSpPr>
          <p:nvPr>
            <p:ph type="ctrTitle" hasCustomPrompt="1"/>
          </p:nvPr>
        </p:nvSpPr>
        <p:spPr>
          <a:xfrm>
            <a:off x="382238" y="893262"/>
            <a:ext cx="11427527" cy="673861"/>
          </a:xfrm>
        </p:spPr>
        <p:txBody>
          <a:bodyPr anchor="ctr">
            <a:normAutofit/>
          </a:bodyPr>
          <a:lstStyle>
            <a:lvl1pPr algn="ctr">
              <a:lnSpc>
                <a:spcPct val="100000"/>
              </a:lnSpc>
              <a:spcAft>
                <a:spcPts val="600"/>
              </a:spcAft>
              <a:defRPr sz="2800" b="1" baseline="0">
                <a:solidFill>
                  <a:schemeClr val="bg2"/>
                </a:solidFill>
                <a:latin typeface="Arial" charset="0"/>
                <a:ea typeface="Arial" charset="0"/>
                <a:cs typeface="Arial" charset="0"/>
              </a:defRPr>
            </a:lvl1pPr>
          </a:lstStyle>
          <a:p>
            <a:r>
              <a:rPr lang="en-US" dirty="0"/>
              <a:t>Cover Option B with sub heading: Click to add heading</a:t>
            </a:r>
          </a:p>
        </p:txBody>
      </p:sp>
      <p:sp>
        <p:nvSpPr>
          <p:cNvPr id="5" name="Picture Placeholder 16"/>
          <p:cNvSpPr>
            <a:spLocks noGrp="1" noChangeAspect="1"/>
          </p:cNvSpPr>
          <p:nvPr>
            <p:ph type="pic" sz="quarter" idx="12" hasCustomPrompt="1"/>
          </p:nvPr>
        </p:nvSpPr>
        <p:spPr>
          <a:xfrm>
            <a:off x="0" y="1908253"/>
            <a:ext cx="12192000" cy="4949747"/>
          </a:xfrm>
          <a:solidFill>
            <a:schemeClr val="tx2">
              <a:lumMod val="20000"/>
              <a:lumOff val="80000"/>
            </a:schemeClr>
          </a:solidFill>
        </p:spPr>
        <p:txBody>
          <a:bodyPr anchor="ctr">
            <a:normAutofit/>
          </a:bodyPr>
          <a:lstStyle>
            <a:lvl1pPr algn="ctr">
              <a:defRPr sz="1600" b="0"/>
            </a:lvl1pPr>
          </a:lstStyle>
          <a:p>
            <a:r>
              <a:rPr lang="en-US" dirty="0"/>
              <a:t>Click this icon to insert image</a:t>
            </a:r>
          </a:p>
        </p:txBody>
      </p:sp>
      <p:sp>
        <p:nvSpPr>
          <p:cNvPr id="10" name="Text Placeholder 9"/>
          <p:cNvSpPr>
            <a:spLocks noGrp="1"/>
          </p:cNvSpPr>
          <p:nvPr>
            <p:ph type="body" sz="quarter" idx="14" hasCustomPrompt="1"/>
          </p:nvPr>
        </p:nvSpPr>
        <p:spPr>
          <a:xfrm>
            <a:off x="382238" y="1436500"/>
            <a:ext cx="11427527" cy="399081"/>
          </a:xfrm>
        </p:spPr>
        <p:txBody>
          <a:bodyPr/>
          <a:lstStyle>
            <a:lvl1pPr algn="ctr">
              <a:defRPr>
                <a:solidFill>
                  <a:schemeClr val="bg2"/>
                </a:solidFill>
              </a:defRPr>
            </a:lvl1pPr>
          </a:lstStyle>
          <a:p>
            <a:pPr lvl="0"/>
            <a:r>
              <a:rPr lang="en-US" dirty="0"/>
              <a:t>Click to add sub heading</a:t>
            </a:r>
          </a:p>
        </p:txBody>
      </p:sp>
      <p:pic>
        <p:nvPicPr>
          <p:cNvPr id="9" name="Picture 8"/>
          <p:cNvPicPr>
            <a:picLocks noChangeAspect="1"/>
          </p:cNvPicPr>
          <p:nvPr userDrawn="1"/>
        </p:nvPicPr>
        <p:blipFill>
          <a:blip r:embed="rId2"/>
          <a:stretch>
            <a:fillRect/>
          </a:stretch>
        </p:blipFill>
        <p:spPr>
          <a:xfrm>
            <a:off x="9501949" y="0"/>
            <a:ext cx="2690051" cy="893261"/>
          </a:xfrm>
          <a:prstGeom prst="rect">
            <a:avLst/>
          </a:prstGeom>
        </p:spPr>
      </p:pic>
    </p:spTree>
    <p:extLst>
      <p:ext uri="{BB962C8B-B14F-4D97-AF65-F5344CB8AC3E}">
        <p14:creationId xmlns:p14="http://schemas.microsoft.com/office/powerpoint/2010/main" val="2697341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in Cover Option B">
    <p:spTree>
      <p:nvGrpSpPr>
        <p:cNvPr id="1" name=""/>
        <p:cNvGrpSpPr/>
        <p:nvPr/>
      </p:nvGrpSpPr>
      <p:grpSpPr>
        <a:xfrm>
          <a:off x="0" y="0"/>
          <a:ext cx="0" cy="0"/>
          <a:chOff x="0" y="0"/>
          <a:chExt cx="0" cy="0"/>
        </a:xfrm>
      </p:grpSpPr>
      <p:sp>
        <p:nvSpPr>
          <p:cNvPr id="3" name="Rectangle 2"/>
          <p:cNvSpPr>
            <a:spLocks noChangeArrowheads="1"/>
          </p:cNvSpPr>
          <p:nvPr userDrawn="1"/>
        </p:nvSpPr>
        <p:spPr bwMode="auto">
          <a:xfrm>
            <a:off x="0" y="893898"/>
            <a:ext cx="12192000" cy="1014357"/>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endParaRPr lang="en-US" altLang="en-US" sz="1350" dirty="0"/>
          </a:p>
        </p:txBody>
      </p:sp>
      <p:sp>
        <p:nvSpPr>
          <p:cNvPr id="4" name="Title 1"/>
          <p:cNvSpPr>
            <a:spLocks noGrp="1"/>
          </p:cNvSpPr>
          <p:nvPr>
            <p:ph type="ctrTitle" hasCustomPrompt="1"/>
          </p:nvPr>
        </p:nvSpPr>
        <p:spPr>
          <a:xfrm>
            <a:off x="382239" y="893264"/>
            <a:ext cx="11427527" cy="673861"/>
          </a:xfrm>
          <a:prstGeom prst="rect">
            <a:avLst/>
          </a:prstGeom>
        </p:spPr>
        <p:txBody>
          <a:bodyPr anchor="ctr">
            <a:normAutofit/>
          </a:bodyPr>
          <a:lstStyle>
            <a:lvl1pPr algn="ctr">
              <a:lnSpc>
                <a:spcPct val="100000"/>
              </a:lnSpc>
              <a:spcAft>
                <a:spcPts val="450"/>
              </a:spcAft>
              <a:defRPr sz="2100" b="1" baseline="0">
                <a:solidFill>
                  <a:schemeClr val="bg2"/>
                </a:solidFill>
                <a:latin typeface="Arial" charset="0"/>
                <a:ea typeface="Arial" charset="0"/>
                <a:cs typeface="Arial" charset="0"/>
              </a:defRPr>
            </a:lvl1pPr>
          </a:lstStyle>
          <a:p>
            <a:r>
              <a:rPr lang="en-US" dirty="0"/>
              <a:t>Cover Option </a:t>
            </a:r>
            <a:r>
              <a:rPr lang="en-US"/>
              <a:t>A with sub </a:t>
            </a:r>
            <a:r>
              <a:rPr lang="en-US" dirty="0"/>
              <a:t>heading: Click to add heading</a:t>
            </a:r>
          </a:p>
        </p:txBody>
      </p:sp>
      <p:sp>
        <p:nvSpPr>
          <p:cNvPr id="5" name="Picture Placeholder 16"/>
          <p:cNvSpPr>
            <a:spLocks noGrp="1" noChangeAspect="1"/>
          </p:cNvSpPr>
          <p:nvPr>
            <p:ph type="pic" sz="quarter" idx="12" hasCustomPrompt="1"/>
          </p:nvPr>
        </p:nvSpPr>
        <p:spPr>
          <a:xfrm>
            <a:off x="0" y="1908255"/>
            <a:ext cx="12192000" cy="4949747"/>
          </a:xfrm>
          <a:prstGeom prst="rect">
            <a:avLst/>
          </a:prstGeom>
          <a:solidFill>
            <a:schemeClr val="tx2">
              <a:lumMod val="20000"/>
              <a:lumOff val="80000"/>
            </a:schemeClr>
          </a:solidFill>
        </p:spPr>
        <p:txBody>
          <a:bodyPr anchor="ctr">
            <a:normAutofit/>
          </a:bodyPr>
          <a:lstStyle>
            <a:lvl1pPr marL="0" indent="0" algn="ctr">
              <a:buNone/>
              <a:defRPr sz="1200" b="0"/>
            </a:lvl1pPr>
          </a:lstStyle>
          <a:p>
            <a:r>
              <a:rPr lang="en-US" dirty="0"/>
              <a:t>Click this icon to insert image</a:t>
            </a:r>
          </a:p>
        </p:txBody>
      </p:sp>
      <p:sp>
        <p:nvSpPr>
          <p:cNvPr id="10" name="Text Placeholder 9"/>
          <p:cNvSpPr>
            <a:spLocks noGrp="1"/>
          </p:cNvSpPr>
          <p:nvPr>
            <p:ph type="body" sz="quarter" idx="14" hasCustomPrompt="1"/>
          </p:nvPr>
        </p:nvSpPr>
        <p:spPr>
          <a:xfrm>
            <a:off x="382239" y="1509174"/>
            <a:ext cx="11427527" cy="399081"/>
          </a:xfrm>
          <a:prstGeom prst="rect">
            <a:avLst/>
          </a:prstGeom>
        </p:spPr>
        <p:txBody>
          <a:bodyPr/>
          <a:lstStyle>
            <a:lvl1pPr marL="0" indent="0" algn="ctr">
              <a:buNone/>
              <a:defRPr>
                <a:solidFill>
                  <a:schemeClr val="bg1"/>
                </a:solidFill>
              </a:defRPr>
            </a:lvl1pPr>
          </a:lstStyle>
          <a:p>
            <a:pPr lvl="0"/>
            <a:r>
              <a:rPr lang="en-US" dirty="0"/>
              <a:t>Click to add sub heading</a:t>
            </a:r>
          </a:p>
        </p:txBody>
      </p:sp>
      <p:pic>
        <p:nvPicPr>
          <p:cNvPr id="9" name="Picture 8"/>
          <p:cNvPicPr>
            <a:picLocks noChangeAspect="1"/>
          </p:cNvPicPr>
          <p:nvPr userDrawn="1"/>
        </p:nvPicPr>
        <p:blipFill>
          <a:blip r:embed="rId2"/>
          <a:stretch>
            <a:fillRect/>
          </a:stretch>
        </p:blipFill>
        <p:spPr>
          <a:xfrm>
            <a:off x="9509760" y="0"/>
            <a:ext cx="2682240" cy="890668"/>
          </a:xfrm>
          <a:prstGeom prst="rect">
            <a:avLst/>
          </a:prstGeom>
        </p:spPr>
      </p:pic>
    </p:spTree>
    <p:extLst>
      <p:ext uri="{BB962C8B-B14F-4D97-AF65-F5344CB8AC3E}">
        <p14:creationId xmlns:p14="http://schemas.microsoft.com/office/powerpoint/2010/main" val="27318753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ain Cover Option C">
    <p:spTree>
      <p:nvGrpSpPr>
        <p:cNvPr id="1" name=""/>
        <p:cNvGrpSpPr/>
        <p:nvPr/>
      </p:nvGrpSpPr>
      <p:grpSpPr>
        <a:xfrm>
          <a:off x="0" y="0"/>
          <a:ext cx="0" cy="0"/>
          <a:chOff x="0" y="0"/>
          <a:chExt cx="0" cy="0"/>
        </a:xfrm>
      </p:grpSpPr>
      <p:sp>
        <p:nvSpPr>
          <p:cNvPr id="6" name="Picture Placeholder 5"/>
          <p:cNvSpPr>
            <a:spLocks noGrp="1" noChangeAspect="1"/>
          </p:cNvSpPr>
          <p:nvPr>
            <p:ph type="pic" sz="quarter" idx="10" hasCustomPrompt="1"/>
          </p:nvPr>
        </p:nvSpPr>
        <p:spPr>
          <a:xfrm>
            <a:off x="0" y="0"/>
            <a:ext cx="6756077" cy="6858000"/>
          </a:xfrm>
          <a:solidFill>
            <a:schemeClr val="tx2">
              <a:lumMod val="20000"/>
              <a:lumOff val="80000"/>
            </a:schemeClr>
          </a:solidFill>
        </p:spPr>
        <p:txBody>
          <a:bodyPr anchor="ctr">
            <a:normAutofit/>
          </a:bodyPr>
          <a:lstStyle>
            <a:lvl1pPr algn="ctr">
              <a:defRPr sz="1600" b="0" baseline="0"/>
            </a:lvl1pPr>
          </a:lstStyle>
          <a:p>
            <a:r>
              <a:rPr lang="en-US" dirty="0"/>
              <a:t>Click this icon to insert image</a:t>
            </a:r>
          </a:p>
        </p:txBody>
      </p:sp>
      <p:sp>
        <p:nvSpPr>
          <p:cNvPr id="14" name="Title 1"/>
          <p:cNvSpPr>
            <a:spLocks noGrp="1"/>
          </p:cNvSpPr>
          <p:nvPr>
            <p:ph type="ctrTitle" hasCustomPrompt="1"/>
          </p:nvPr>
        </p:nvSpPr>
        <p:spPr>
          <a:xfrm>
            <a:off x="7047934" y="3006013"/>
            <a:ext cx="4810985" cy="1237623"/>
          </a:xfrm>
        </p:spPr>
        <p:txBody>
          <a:bodyPr anchor="b">
            <a:normAutofit/>
          </a:bodyPr>
          <a:lstStyle>
            <a:lvl1pPr algn="l">
              <a:lnSpc>
                <a:spcPct val="100000"/>
              </a:lnSpc>
              <a:spcAft>
                <a:spcPts val="600"/>
              </a:spcAft>
              <a:defRPr sz="2800" b="1" baseline="0">
                <a:solidFill>
                  <a:schemeClr val="accent5"/>
                </a:solidFill>
                <a:latin typeface="Arial" charset="0"/>
                <a:ea typeface="Arial" charset="0"/>
                <a:cs typeface="Arial" charset="0"/>
              </a:defRPr>
            </a:lvl1pPr>
          </a:lstStyle>
          <a:p>
            <a:r>
              <a:rPr lang="en-US" dirty="0"/>
              <a:t>Cover Option C:</a:t>
            </a:r>
            <a:br>
              <a:rPr lang="en-US" dirty="0"/>
            </a:br>
            <a:r>
              <a:rPr lang="en-US" dirty="0"/>
              <a:t>Click to add heading</a:t>
            </a:r>
          </a:p>
        </p:txBody>
      </p:sp>
      <p:sp>
        <p:nvSpPr>
          <p:cNvPr id="5" name="Text Placeholder 4"/>
          <p:cNvSpPr>
            <a:spLocks noGrp="1"/>
          </p:cNvSpPr>
          <p:nvPr>
            <p:ph type="body" sz="quarter" idx="11" hasCustomPrompt="1"/>
          </p:nvPr>
        </p:nvSpPr>
        <p:spPr>
          <a:xfrm>
            <a:off x="7048610" y="4292601"/>
            <a:ext cx="4810441" cy="861484"/>
          </a:xfrm>
        </p:spPr>
        <p:txBody>
          <a:bodyPr/>
          <a:lstStyle>
            <a:lvl1pPr>
              <a:lnSpc>
                <a:spcPct val="100000"/>
              </a:lnSpc>
              <a:defRPr>
                <a:solidFill>
                  <a:schemeClr val="tx1"/>
                </a:solidFill>
              </a:defRPr>
            </a:lvl1pPr>
          </a:lstStyle>
          <a:p>
            <a:pPr lvl="0"/>
            <a:r>
              <a:rPr lang="en-US" dirty="0"/>
              <a:t>Click to add sub heading</a:t>
            </a:r>
          </a:p>
        </p:txBody>
      </p:sp>
      <p:pic>
        <p:nvPicPr>
          <p:cNvPr id="9" name="Picture 8"/>
          <p:cNvPicPr>
            <a:picLocks noChangeAspect="1"/>
          </p:cNvPicPr>
          <p:nvPr userDrawn="1"/>
        </p:nvPicPr>
        <p:blipFill>
          <a:blip r:embed="rId2"/>
          <a:stretch>
            <a:fillRect/>
          </a:stretch>
        </p:blipFill>
        <p:spPr>
          <a:xfrm>
            <a:off x="9270720" y="185620"/>
            <a:ext cx="2690051" cy="893261"/>
          </a:xfrm>
          <a:prstGeom prst="rect">
            <a:avLst/>
          </a:prstGeom>
        </p:spPr>
      </p:pic>
    </p:spTree>
    <p:extLst>
      <p:ext uri="{BB962C8B-B14F-4D97-AF65-F5344CB8AC3E}">
        <p14:creationId xmlns:p14="http://schemas.microsoft.com/office/powerpoint/2010/main" val="21189113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 col text only">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1064" y="1186543"/>
            <a:ext cx="8264453" cy="4990420"/>
          </a:xfrm>
        </p:spPr>
        <p:txBody>
          <a:bodyPr>
            <a:normAutofit/>
          </a:bodyPr>
          <a:lstStyle>
            <a:lvl1pPr>
              <a:lnSpc>
                <a:spcPct val="100000"/>
              </a:lnSpc>
              <a:defRPr sz="1600"/>
            </a:lvl1pPr>
            <a:lvl2pPr>
              <a:lnSpc>
                <a:spcPct val="100000"/>
              </a:lnSpc>
              <a:defRPr sz="1600"/>
            </a:lvl2pPr>
            <a:lvl3pPr>
              <a:lnSpc>
                <a:spcPct val="100000"/>
              </a:lnSpc>
              <a:defRPr sz="1600"/>
            </a:lvl3pPr>
          </a:lstStyle>
          <a:p>
            <a:pPr lvl="0"/>
            <a:r>
              <a:rPr lang="en-US"/>
              <a:t>Edit Master text styles</a:t>
            </a:r>
          </a:p>
          <a:p>
            <a:pPr lvl="1"/>
            <a:r>
              <a:rPr lang="en-US"/>
              <a:t>Second level</a:t>
            </a:r>
          </a:p>
          <a:p>
            <a:pPr lvl="2"/>
            <a:r>
              <a:rPr lang="en-US"/>
              <a:t>Third level</a:t>
            </a:r>
          </a:p>
        </p:txBody>
      </p:sp>
      <p:pic>
        <p:nvPicPr>
          <p:cNvPr id="7"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6" y="-3174"/>
            <a:ext cx="1215335" cy="8964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9" name="Rectangle 8"/>
          <p:cNvSpPr>
            <a:spLocks noChangeArrowheads="1"/>
          </p:cNvSpPr>
          <p:nvPr userDrawn="1"/>
        </p:nvSpPr>
        <p:spPr bwMode="auto">
          <a:xfrm>
            <a:off x="-1" y="0"/>
            <a:ext cx="10976665" cy="893261"/>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endParaRPr lang="en-US" altLang="en-US" sz="1800">
              <a:solidFill>
                <a:schemeClr val="accent5"/>
              </a:solidFill>
            </a:endParaRPr>
          </a:p>
        </p:txBody>
      </p:sp>
      <p:sp>
        <p:nvSpPr>
          <p:cNvPr id="10" name="Title 1"/>
          <p:cNvSpPr>
            <a:spLocks noGrp="1"/>
          </p:cNvSpPr>
          <p:nvPr>
            <p:ph type="title" hasCustomPrompt="1"/>
          </p:nvPr>
        </p:nvSpPr>
        <p:spPr>
          <a:xfrm>
            <a:off x="461064" y="-3174"/>
            <a:ext cx="10515600" cy="896436"/>
          </a:xfrm>
        </p:spPr>
        <p:txBody>
          <a:bodyPr>
            <a:normAutofit/>
          </a:bodyPr>
          <a:lstStyle>
            <a:lvl1pPr>
              <a:defRPr sz="2400" b="1" baseline="0">
                <a:solidFill>
                  <a:schemeClr val="bg1"/>
                </a:solidFill>
              </a:defRPr>
            </a:lvl1pPr>
          </a:lstStyle>
          <a:p>
            <a:r>
              <a:rPr lang="en-US" dirty="0"/>
              <a:t>1 column text only slide. Click to add title. </a:t>
            </a:r>
          </a:p>
        </p:txBody>
      </p:sp>
    </p:spTree>
    <p:extLst>
      <p:ext uri="{BB962C8B-B14F-4D97-AF65-F5344CB8AC3E}">
        <p14:creationId xmlns:p14="http://schemas.microsoft.com/office/powerpoint/2010/main" val="21949271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 col text only">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1065" y="1186543"/>
            <a:ext cx="5181600" cy="4990420"/>
          </a:xfrm>
        </p:spPr>
        <p:txBody>
          <a:bodyPr>
            <a:normAutofit/>
          </a:bodyPr>
          <a:lstStyle>
            <a:lvl1pPr>
              <a:lnSpc>
                <a:spcPct val="100000"/>
              </a:lnSpc>
              <a:defRPr sz="1600"/>
            </a:lvl1pPr>
            <a:lvl2pPr>
              <a:lnSpc>
                <a:spcPct val="100000"/>
              </a:lnSpc>
              <a:defRPr sz="1600"/>
            </a:lvl2pPr>
            <a:lvl3pPr>
              <a:lnSpc>
                <a:spcPct val="100000"/>
              </a:lnSpc>
              <a:defRPr sz="1600"/>
            </a:lvl3pPr>
          </a:lstStyle>
          <a:p>
            <a:pPr lvl="0"/>
            <a:r>
              <a:rPr lang="en-US"/>
              <a:t>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6559947" y="1186543"/>
            <a:ext cx="5181600" cy="4990420"/>
          </a:xfrm>
        </p:spPr>
        <p:txBody>
          <a:bodyPr>
            <a:normAutofit/>
          </a:bodyPr>
          <a:lstStyle>
            <a:lvl1pPr>
              <a:lnSpc>
                <a:spcPct val="100000"/>
              </a:lnSpc>
              <a:defRPr sz="1600"/>
            </a:lvl1pPr>
            <a:lvl2pPr>
              <a:lnSpc>
                <a:spcPct val="100000"/>
              </a:lnSpc>
              <a:defRPr sz="1600"/>
            </a:lvl2pPr>
            <a:lvl3pPr>
              <a:lnSpc>
                <a:spcPct val="100000"/>
              </a:lnSpc>
              <a:defRPr sz="1600"/>
            </a:lvl3pPr>
          </a:lstStyle>
          <a:p>
            <a:pPr lvl="0"/>
            <a:r>
              <a:rPr lang="en-US"/>
              <a:t>Edit Master text styles</a:t>
            </a:r>
          </a:p>
          <a:p>
            <a:pPr lvl="1"/>
            <a:r>
              <a:rPr lang="en-US"/>
              <a:t>Second level</a:t>
            </a:r>
          </a:p>
          <a:p>
            <a:pPr lvl="2"/>
            <a:r>
              <a:rPr lang="en-US"/>
              <a:t>Third level</a:t>
            </a:r>
          </a:p>
        </p:txBody>
      </p:sp>
      <p:pic>
        <p:nvPicPr>
          <p:cNvPr id="10"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6" y="-3174"/>
            <a:ext cx="1215335" cy="8964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a:spLocks noChangeArrowheads="1"/>
          </p:cNvSpPr>
          <p:nvPr userDrawn="1"/>
        </p:nvSpPr>
        <p:spPr bwMode="auto">
          <a:xfrm>
            <a:off x="-1" y="0"/>
            <a:ext cx="10976665" cy="893261"/>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endParaRPr lang="en-US" altLang="en-US" sz="1800"/>
          </a:p>
        </p:txBody>
      </p:sp>
      <p:sp>
        <p:nvSpPr>
          <p:cNvPr id="13" name="Title 1"/>
          <p:cNvSpPr>
            <a:spLocks noGrp="1"/>
          </p:cNvSpPr>
          <p:nvPr>
            <p:ph type="title" hasCustomPrompt="1"/>
          </p:nvPr>
        </p:nvSpPr>
        <p:spPr>
          <a:xfrm>
            <a:off x="461065" y="-3174"/>
            <a:ext cx="10515600" cy="896436"/>
          </a:xfrm>
        </p:spPr>
        <p:txBody>
          <a:bodyPr>
            <a:normAutofit/>
          </a:bodyPr>
          <a:lstStyle>
            <a:lvl1pPr>
              <a:defRPr sz="2400" b="1" baseline="0">
                <a:solidFill>
                  <a:schemeClr val="bg1"/>
                </a:solidFill>
              </a:defRPr>
            </a:lvl1pPr>
          </a:lstStyle>
          <a:p>
            <a:r>
              <a:rPr lang="en-US" dirty="0"/>
              <a:t>2 column text only slide. Click to add title. </a:t>
            </a:r>
          </a:p>
        </p:txBody>
      </p:sp>
    </p:spTree>
    <p:extLst>
      <p:ext uri="{BB962C8B-B14F-4D97-AF65-F5344CB8AC3E}">
        <p14:creationId xmlns:p14="http://schemas.microsoft.com/office/powerpoint/2010/main" val="36268626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 text + image on right">
    <p:spTree>
      <p:nvGrpSpPr>
        <p:cNvPr id="1" name=""/>
        <p:cNvGrpSpPr/>
        <p:nvPr/>
      </p:nvGrpSpPr>
      <p:grpSpPr>
        <a:xfrm>
          <a:off x="0" y="0"/>
          <a:ext cx="0" cy="0"/>
          <a:chOff x="0" y="0"/>
          <a:chExt cx="0" cy="0"/>
        </a:xfrm>
      </p:grpSpPr>
      <p:sp>
        <p:nvSpPr>
          <p:cNvPr id="6" name="Content Placeholder 2"/>
          <p:cNvSpPr>
            <a:spLocks noGrp="1"/>
          </p:cNvSpPr>
          <p:nvPr>
            <p:ph sz="half" idx="1"/>
          </p:nvPr>
        </p:nvSpPr>
        <p:spPr>
          <a:xfrm>
            <a:off x="468403" y="1186543"/>
            <a:ext cx="5181600" cy="4990420"/>
          </a:xfrm>
        </p:spPr>
        <p:txBody>
          <a:bodyPr>
            <a:normAutofit/>
          </a:bodyPr>
          <a:lstStyle>
            <a:lvl1pPr>
              <a:lnSpc>
                <a:spcPct val="100000"/>
              </a:lnSpc>
              <a:defRPr sz="1600"/>
            </a:lvl1pPr>
            <a:lvl2pPr>
              <a:lnSpc>
                <a:spcPct val="100000"/>
              </a:lnSpc>
              <a:defRPr sz="1600"/>
            </a:lvl2pPr>
            <a:lvl3pPr>
              <a:lnSpc>
                <a:spcPct val="100000"/>
              </a:lnSpc>
              <a:defRPr sz="1600"/>
            </a:lvl3pPr>
          </a:lstStyle>
          <a:p>
            <a:pPr lvl="0"/>
            <a:r>
              <a:rPr lang="en-US"/>
              <a:t>Edit Master text styles</a:t>
            </a:r>
          </a:p>
          <a:p>
            <a:pPr lvl="1"/>
            <a:r>
              <a:rPr lang="en-US"/>
              <a:t>Second level</a:t>
            </a:r>
          </a:p>
          <a:p>
            <a:pPr lvl="2"/>
            <a:r>
              <a:rPr lang="en-US"/>
              <a:t>Third level</a:t>
            </a:r>
          </a:p>
        </p:txBody>
      </p:sp>
      <p:pic>
        <p:nvPicPr>
          <p:cNvPr id="10"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6" y="-3174"/>
            <a:ext cx="1215335" cy="8964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a:spLocks noChangeArrowheads="1"/>
          </p:cNvSpPr>
          <p:nvPr userDrawn="1"/>
        </p:nvSpPr>
        <p:spPr bwMode="auto">
          <a:xfrm>
            <a:off x="1" y="0"/>
            <a:ext cx="10976665" cy="893261"/>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endParaRPr lang="en-US" altLang="en-US" sz="1800"/>
          </a:p>
        </p:txBody>
      </p:sp>
      <p:sp>
        <p:nvSpPr>
          <p:cNvPr id="13" name="Title 1"/>
          <p:cNvSpPr>
            <a:spLocks noGrp="1"/>
          </p:cNvSpPr>
          <p:nvPr>
            <p:ph type="title" hasCustomPrompt="1"/>
          </p:nvPr>
        </p:nvSpPr>
        <p:spPr>
          <a:xfrm>
            <a:off x="461065" y="-3174"/>
            <a:ext cx="10515600" cy="896436"/>
          </a:xfrm>
        </p:spPr>
        <p:txBody>
          <a:bodyPr>
            <a:normAutofit/>
          </a:bodyPr>
          <a:lstStyle>
            <a:lvl1pPr>
              <a:defRPr sz="2400" b="1" baseline="0">
                <a:solidFill>
                  <a:schemeClr val="bg1"/>
                </a:solidFill>
              </a:defRPr>
            </a:lvl1pPr>
          </a:lstStyle>
          <a:p>
            <a:r>
              <a:rPr lang="en-US" dirty="0"/>
              <a:t>2 column: text with image on right. Click to add title.</a:t>
            </a:r>
          </a:p>
        </p:txBody>
      </p:sp>
      <p:sp>
        <p:nvSpPr>
          <p:cNvPr id="17" name="Picture Placeholder 16"/>
          <p:cNvSpPr>
            <a:spLocks noGrp="1" noChangeAspect="1"/>
          </p:cNvSpPr>
          <p:nvPr>
            <p:ph type="pic" sz="quarter" idx="12" hasCustomPrompt="1"/>
          </p:nvPr>
        </p:nvSpPr>
        <p:spPr>
          <a:xfrm>
            <a:off x="6470252" y="1185864"/>
            <a:ext cx="5181600" cy="4991099"/>
          </a:xfrm>
          <a:solidFill>
            <a:schemeClr val="tx2">
              <a:lumMod val="20000"/>
              <a:lumOff val="80000"/>
            </a:schemeClr>
          </a:solidFill>
        </p:spPr>
        <p:txBody>
          <a:bodyPr anchor="ctr">
            <a:normAutofit/>
          </a:bodyPr>
          <a:lstStyle>
            <a:lvl1pPr algn="ctr">
              <a:defRPr sz="1600" b="0"/>
            </a:lvl1pPr>
          </a:lstStyle>
          <a:p>
            <a:r>
              <a:rPr lang="en-US" dirty="0"/>
              <a:t>Click this icon to insert image</a:t>
            </a:r>
          </a:p>
        </p:txBody>
      </p:sp>
    </p:spTree>
    <p:extLst>
      <p:ext uri="{BB962C8B-B14F-4D97-AF65-F5344CB8AC3E}">
        <p14:creationId xmlns:p14="http://schemas.microsoft.com/office/powerpoint/2010/main" val="7243499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l text + image on left">
    <p:spTree>
      <p:nvGrpSpPr>
        <p:cNvPr id="1" name=""/>
        <p:cNvGrpSpPr/>
        <p:nvPr/>
      </p:nvGrpSpPr>
      <p:grpSpPr>
        <a:xfrm>
          <a:off x="0" y="0"/>
          <a:ext cx="0" cy="0"/>
          <a:chOff x="0" y="0"/>
          <a:chExt cx="0" cy="0"/>
        </a:xfrm>
      </p:grpSpPr>
      <p:sp>
        <p:nvSpPr>
          <p:cNvPr id="11" name="Picture Placeholder 16"/>
          <p:cNvSpPr>
            <a:spLocks noGrp="1" noChangeAspect="1"/>
          </p:cNvSpPr>
          <p:nvPr>
            <p:ph type="pic" sz="quarter" idx="13" hasCustomPrompt="1"/>
          </p:nvPr>
        </p:nvSpPr>
        <p:spPr>
          <a:xfrm>
            <a:off x="468403" y="1185864"/>
            <a:ext cx="5181600" cy="4991099"/>
          </a:xfrm>
          <a:solidFill>
            <a:schemeClr val="tx2">
              <a:lumMod val="20000"/>
              <a:lumOff val="80000"/>
            </a:schemeClr>
          </a:solidFill>
        </p:spPr>
        <p:txBody>
          <a:bodyPr anchor="ctr">
            <a:normAutofit/>
          </a:bodyPr>
          <a:lstStyle>
            <a:lvl1pPr algn="ctr">
              <a:defRPr sz="1600" b="0"/>
            </a:lvl1pPr>
          </a:lstStyle>
          <a:p>
            <a:r>
              <a:rPr lang="en-US" dirty="0"/>
              <a:t>Click this icon to insert image</a:t>
            </a:r>
          </a:p>
        </p:txBody>
      </p:sp>
      <p:sp>
        <p:nvSpPr>
          <p:cNvPr id="6" name="Content Placeholder 2"/>
          <p:cNvSpPr>
            <a:spLocks noGrp="1"/>
          </p:cNvSpPr>
          <p:nvPr>
            <p:ph sz="half" idx="1"/>
          </p:nvPr>
        </p:nvSpPr>
        <p:spPr>
          <a:xfrm>
            <a:off x="6470252" y="1186543"/>
            <a:ext cx="5181600" cy="4990420"/>
          </a:xfrm>
        </p:spPr>
        <p:txBody>
          <a:bodyPr>
            <a:normAutofit/>
          </a:bodyPr>
          <a:lstStyle>
            <a:lvl1pPr>
              <a:lnSpc>
                <a:spcPct val="100000"/>
              </a:lnSpc>
              <a:defRPr sz="1600"/>
            </a:lvl1pPr>
            <a:lvl2pPr>
              <a:lnSpc>
                <a:spcPct val="100000"/>
              </a:lnSpc>
              <a:defRPr sz="1600"/>
            </a:lvl2pPr>
            <a:lvl3pPr>
              <a:lnSpc>
                <a:spcPct val="100000"/>
              </a:lnSpc>
              <a:defRPr sz="1600"/>
            </a:lvl3pPr>
          </a:lstStyle>
          <a:p>
            <a:pPr lvl="0"/>
            <a:r>
              <a:rPr lang="en-US"/>
              <a:t>Edit Master text styles</a:t>
            </a:r>
          </a:p>
          <a:p>
            <a:pPr lvl="1"/>
            <a:r>
              <a:rPr lang="en-US"/>
              <a:t>Second level</a:t>
            </a:r>
          </a:p>
          <a:p>
            <a:pPr lvl="2"/>
            <a:r>
              <a:rPr lang="en-US"/>
              <a:t>Third level</a:t>
            </a:r>
          </a:p>
        </p:txBody>
      </p:sp>
      <p:pic>
        <p:nvPicPr>
          <p:cNvPr id="10"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6" y="-3174"/>
            <a:ext cx="1215335" cy="8964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a:spLocks noChangeArrowheads="1"/>
          </p:cNvSpPr>
          <p:nvPr userDrawn="1"/>
        </p:nvSpPr>
        <p:spPr bwMode="auto">
          <a:xfrm>
            <a:off x="-1" y="0"/>
            <a:ext cx="10976665" cy="893261"/>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endParaRPr lang="en-US" altLang="en-US" sz="1800"/>
          </a:p>
        </p:txBody>
      </p:sp>
      <p:sp>
        <p:nvSpPr>
          <p:cNvPr id="13" name="Title 1"/>
          <p:cNvSpPr>
            <a:spLocks noGrp="1"/>
          </p:cNvSpPr>
          <p:nvPr>
            <p:ph type="title" hasCustomPrompt="1"/>
          </p:nvPr>
        </p:nvSpPr>
        <p:spPr>
          <a:xfrm>
            <a:off x="461065" y="-3174"/>
            <a:ext cx="10515600" cy="896436"/>
          </a:xfrm>
        </p:spPr>
        <p:txBody>
          <a:bodyPr>
            <a:normAutofit/>
          </a:bodyPr>
          <a:lstStyle>
            <a:lvl1pPr>
              <a:defRPr sz="2400" b="1" baseline="0">
                <a:solidFill>
                  <a:schemeClr val="bg1"/>
                </a:solidFill>
              </a:defRPr>
            </a:lvl1pPr>
          </a:lstStyle>
          <a:p>
            <a:r>
              <a:rPr lang="en-US" dirty="0"/>
              <a:t>2 column: text with image on left. Click to add title.</a:t>
            </a:r>
          </a:p>
        </p:txBody>
      </p:sp>
    </p:spTree>
    <p:extLst>
      <p:ext uri="{BB962C8B-B14F-4D97-AF65-F5344CB8AC3E}">
        <p14:creationId xmlns:p14="http://schemas.microsoft.com/office/powerpoint/2010/main" val="22127214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Cover">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pic>
        <p:nvPicPr>
          <p:cNvPr id="4"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6" y="-3174"/>
            <a:ext cx="1215335" cy="8964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hasCustomPrompt="1"/>
          </p:nvPr>
        </p:nvSpPr>
        <p:spPr>
          <a:xfrm>
            <a:off x="838200" y="2766219"/>
            <a:ext cx="10515600" cy="1325563"/>
          </a:xfrm>
        </p:spPr>
        <p:txBody>
          <a:bodyPr>
            <a:normAutofit/>
          </a:bodyPr>
          <a:lstStyle>
            <a:lvl1pPr algn="ctr">
              <a:defRPr sz="3733" b="1" baseline="0">
                <a:solidFill>
                  <a:schemeClr val="bg1"/>
                </a:solidFill>
              </a:defRPr>
            </a:lvl1pPr>
          </a:lstStyle>
          <a:p>
            <a:r>
              <a:rPr lang="en-US" dirty="0"/>
              <a:t>Section cover: click to add heading</a:t>
            </a:r>
          </a:p>
        </p:txBody>
      </p:sp>
    </p:spTree>
    <p:extLst>
      <p:ext uri="{BB962C8B-B14F-4D97-AF65-F5344CB8AC3E}">
        <p14:creationId xmlns:p14="http://schemas.microsoft.com/office/powerpoint/2010/main" val="3514410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in Cover Option C">
    <p:spTree>
      <p:nvGrpSpPr>
        <p:cNvPr id="1" name=""/>
        <p:cNvGrpSpPr/>
        <p:nvPr/>
      </p:nvGrpSpPr>
      <p:grpSpPr>
        <a:xfrm>
          <a:off x="0" y="0"/>
          <a:ext cx="0" cy="0"/>
          <a:chOff x="0" y="0"/>
          <a:chExt cx="0" cy="0"/>
        </a:xfrm>
      </p:grpSpPr>
      <p:sp>
        <p:nvSpPr>
          <p:cNvPr id="6" name="Picture Placeholder 5"/>
          <p:cNvSpPr>
            <a:spLocks noGrp="1" noChangeAspect="1"/>
          </p:cNvSpPr>
          <p:nvPr>
            <p:ph type="pic" sz="quarter" idx="10" hasCustomPrompt="1"/>
          </p:nvPr>
        </p:nvSpPr>
        <p:spPr>
          <a:xfrm>
            <a:off x="0" y="0"/>
            <a:ext cx="6756077" cy="6858000"/>
          </a:xfrm>
          <a:prstGeom prst="rect">
            <a:avLst/>
          </a:prstGeom>
          <a:solidFill>
            <a:schemeClr val="tx2">
              <a:lumMod val="20000"/>
              <a:lumOff val="80000"/>
            </a:schemeClr>
          </a:solidFill>
        </p:spPr>
        <p:txBody>
          <a:bodyPr anchor="ctr">
            <a:normAutofit/>
          </a:bodyPr>
          <a:lstStyle>
            <a:lvl1pPr marL="0" indent="0" algn="ctr">
              <a:buNone/>
              <a:defRPr sz="1200" b="0" baseline="0"/>
            </a:lvl1pPr>
          </a:lstStyle>
          <a:p>
            <a:r>
              <a:rPr lang="en-US" dirty="0"/>
              <a:t>Click this icon to insert image</a:t>
            </a:r>
          </a:p>
        </p:txBody>
      </p:sp>
      <p:sp>
        <p:nvSpPr>
          <p:cNvPr id="14" name="Title 1"/>
          <p:cNvSpPr>
            <a:spLocks noGrp="1"/>
          </p:cNvSpPr>
          <p:nvPr>
            <p:ph type="ctrTitle" hasCustomPrompt="1"/>
          </p:nvPr>
        </p:nvSpPr>
        <p:spPr>
          <a:xfrm>
            <a:off x="7047936" y="3006015"/>
            <a:ext cx="4810985" cy="1237623"/>
          </a:xfrm>
          <a:prstGeom prst="rect">
            <a:avLst/>
          </a:prstGeom>
        </p:spPr>
        <p:txBody>
          <a:bodyPr anchor="b">
            <a:normAutofit/>
          </a:bodyPr>
          <a:lstStyle>
            <a:lvl1pPr algn="l">
              <a:lnSpc>
                <a:spcPct val="100000"/>
              </a:lnSpc>
              <a:spcAft>
                <a:spcPts val="450"/>
              </a:spcAft>
              <a:defRPr sz="2100" b="1" baseline="0">
                <a:solidFill>
                  <a:schemeClr val="accent5"/>
                </a:solidFill>
                <a:latin typeface="Arial" charset="0"/>
                <a:ea typeface="Arial" charset="0"/>
                <a:cs typeface="Arial" charset="0"/>
              </a:defRPr>
            </a:lvl1pPr>
          </a:lstStyle>
          <a:p>
            <a:r>
              <a:rPr lang="en-US" dirty="0"/>
              <a:t>Cover Option B:</a:t>
            </a:r>
            <a:br>
              <a:rPr lang="en-US" dirty="0"/>
            </a:br>
            <a:r>
              <a:rPr lang="en-US" dirty="0"/>
              <a:t>Click to add heading</a:t>
            </a:r>
          </a:p>
        </p:txBody>
      </p:sp>
      <p:sp>
        <p:nvSpPr>
          <p:cNvPr id="5" name="Text Placeholder 4"/>
          <p:cNvSpPr>
            <a:spLocks noGrp="1"/>
          </p:cNvSpPr>
          <p:nvPr>
            <p:ph type="body" sz="quarter" idx="11" hasCustomPrompt="1"/>
          </p:nvPr>
        </p:nvSpPr>
        <p:spPr>
          <a:xfrm>
            <a:off x="7048612" y="4292601"/>
            <a:ext cx="4810441" cy="861484"/>
          </a:xfrm>
          <a:prstGeom prst="rect">
            <a:avLst/>
          </a:prstGeom>
        </p:spPr>
        <p:txBody>
          <a:bodyPr/>
          <a:lstStyle>
            <a:lvl1pPr marL="0" indent="0">
              <a:lnSpc>
                <a:spcPct val="100000"/>
              </a:lnSpc>
              <a:buNone/>
              <a:defRPr/>
            </a:lvl1pPr>
          </a:lstStyle>
          <a:p>
            <a:pPr lvl="0"/>
            <a:r>
              <a:rPr lang="en-US" dirty="0"/>
              <a:t>Click to add sub heading</a:t>
            </a:r>
          </a:p>
        </p:txBody>
      </p:sp>
      <p:pic>
        <p:nvPicPr>
          <p:cNvPr id="9" name="Picture 8"/>
          <p:cNvPicPr>
            <a:picLocks noChangeAspect="1"/>
          </p:cNvPicPr>
          <p:nvPr userDrawn="1"/>
        </p:nvPicPr>
        <p:blipFill>
          <a:blip r:embed="rId2"/>
          <a:stretch>
            <a:fillRect/>
          </a:stretch>
        </p:blipFill>
        <p:spPr>
          <a:xfrm>
            <a:off x="9509760" y="0"/>
            <a:ext cx="2682240" cy="890668"/>
          </a:xfrm>
          <a:prstGeom prst="rect">
            <a:avLst/>
          </a:prstGeom>
        </p:spPr>
      </p:pic>
    </p:spTree>
    <p:extLst>
      <p:ext uri="{BB962C8B-B14F-4D97-AF65-F5344CB8AC3E}">
        <p14:creationId xmlns:p14="http://schemas.microsoft.com/office/powerpoint/2010/main" val="1135648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 col text only">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1064" y="1186543"/>
            <a:ext cx="8264453" cy="4990420"/>
          </a:xfrm>
          <a:prstGeom prst="rect">
            <a:avLst/>
          </a:prstGeom>
        </p:spPr>
        <p:txBody>
          <a:bodyPr>
            <a:normAutofit/>
          </a:bodyPr>
          <a:lstStyle>
            <a:lvl1pPr marL="0" indent="0">
              <a:lnSpc>
                <a:spcPct val="100000"/>
              </a:lnSpc>
              <a:buNone/>
              <a:defRPr sz="1200"/>
            </a:lvl1pPr>
            <a:lvl2pPr>
              <a:lnSpc>
                <a:spcPct val="100000"/>
              </a:lnSpc>
              <a:defRPr sz="1200"/>
            </a:lvl2pPr>
            <a:lvl3pPr>
              <a:lnSpc>
                <a:spcPct val="100000"/>
              </a:lnSpc>
              <a:defRPr sz="1200"/>
            </a:lvl3pPr>
          </a:lstStyle>
          <a:p>
            <a:pPr lvl="0"/>
            <a:r>
              <a:rPr lang="en-US"/>
              <a:t>Edit Master text styles</a:t>
            </a:r>
          </a:p>
          <a:p>
            <a:pPr lvl="1"/>
            <a:r>
              <a:rPr lang="en-US"/>
              <a:t>Second level</a:t>
            </a:r>
          </a:p>
          <a:p>
            <a:pPr lvl="2"/>
            <a:r>
              <a:rPr lang="en-US"/>
              <a:t>Third level</a:t>
            </a:r>
          </a:p>
        </p:txBody>
      </p:sp>
      <p:pic>
        <p:nvPicPr>
          <p:cNvPr id="7"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7" y="-3174"/>
            <a:ext cx="1215335" cy="8964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 name="Rectangle 8"/>
          <p:cNvSpPr>
            <a:spLocks noChangeArrowheads="1"/>
          </p:cNvSpPr>
          <p:nvPr userDrawn="1"/>
        </p:nvSpPr>
        <p:spPr bwMode="auto">
          <a:xfrm>
            <a:off x="-1" y="3"/>
            <a:ext cx="10976665" cy="893261"/>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endParaRPr lang="en-US" altLang="en-US" sz="1350" dirty="0"/>
          </a:p>
        </p:txBody>
      </p:sp>
      <p:sp>
        <p:nvSpPr>
          <p:cNvPr id="10" name="Title 1"/>
          <p:cNvSpPr>
            <a:spLocks noGrp="1"/>
          </p:cNvSpPr>
          <p:nvPr>
            <p:ph type="title" hasCustomPrompt="1"/>
          </p:nvPr>
        </p:nvSpPr>
        <p:spPr>
          <a:xfrm>
            <a:off x="461064" y="-3174"/>
            <a:ext cx="10515600" cy="896436"/>
          </a:xfrm>
          <a:prstGeom prst="rect">
            <a:avLst/>
          </a:prstGeom>
        </p:spPr>
        <p:txBody>
          <a:bodyPr>
            <a:normAutofit/>
          </a:bodyPr>
          <a:lstStyle>
            <a:lvl1pPr>
              <a:defRPr sz="1800" baseline="0">
                <a:solidFill>
                  <a:schemeClr val="bg2"/>
                </a:solidFill>
              </a:defRPr>
            </a:lvl1pPr>
          </a:lstStyle>
          <a:p>
            <a:r>
              <a:rPr lang="en-US" dirty="0"/>
              <a:t>1 column text only slide. Click to add title. </a:t>
            </a:r>
          </a:p>
        </p:txBody>
      </p:sp>
      <p:sp>
        <p:nvSpPr>
          <p:cNvPr id="11" name="Rectangle 10"/>
          <p:cNvSpPr/>
          <p:nvPr userDrawn="1"/>
        </p:nvSpPr>
        <p:spPr>
          <a:xfrm>
            <a:off x="0" y="6693033"/>
            <a:ext cx="8725517" cy="164969"/>
          </a:xfrm>
          <a:prstGeom prst="rect">
            <a:avLst/>
          </a:prstGeom>
          <a:solidFill>
            <a:schemeClr val="accent5"/>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800" dirty="0"/>
          </a:p>
        </p:txBody>
      </p:sp>
      <p:sp>
        <p:nvSpPr>
          <p:cNvPr id="12" name="Rectangle 11"/>
          <p:cNvSpPr/>
          <p:nvPr userDrawn="1"/>
        </p:nvSpPr>
        <p:spPr>
          <a:xfrm>
            <a:off x="8725517" y="6693033"/>
            <a:ext cx="2251147" cy="16496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Rectangle 12"/>
          <p:cNvSpPr/>
          <p:nvPr userDrawn="1"/>
        </p:nvSpPr>
        <p:spPr>
          <a:xfrm>
            <a:off x="10976665" y="6693033"/>
            <a:ext cx="1215336" cy="164969"/>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Tree>
    <p:extLst>
      <p:ext uri="{BB962C8B-B14F-4D97-AF65-F5344CB8AC3E}">
        <p14:creationId xmlns:p14="http://schemas.microsoft.com/office/powerpoint/2010/main" val="2179979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ol text only">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1065" y="1186543"/>
            <a:ext cx="5181600" cy="4990420"/>
          </a:xfrm>
          <a:prstGeom prst="rect">
            <a:avLst/>
          </a:prstGeom>
        </p:spPr>
        <p:txBody>
          <a:bodyPr>
            <a:normAutofit/>
          </a:bodyPr>
          <a:lstStyle>
            <a:lvl1pPr marL="0" indent="0">
              <a:lnSpc>
                <a:spcPct val="100000"/>
              </a:lnSpc>
              <a:buNone/>
              <a:defRPr sz="1200"/>
            </a:lvl1pPr>
            <a:lvl2pPr>
              <a:lnSpc>
                <a:spcPct val="100000"/>
              </a:lnSpc>
              <a:defRPr sz="1200"/>
            </a:lvl2pPr>
            <a:lvl3pPr>
              <a:lnSpc>
                <a:spcPct val="100000"/>
              </a:lnSpc>
              <a:defRPr sz="1200"/>
            </a:lvl3pPr>
          </a:lstStyle>
          <a:p>
            <a:pPr lvl="0"/>
            <a:r>
              <a:rPr lang="en-US"/>
              <a:t>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6559947" y="1186543"/>
            <a:ext cx="5181600" cy="4990420"/>
          </a:xfrm>
          <a:prstGeom prst="rect">
            <a:avLst/>
          </a:prstGeom>
        </p:spPr>
        <p:txBody>
          <a:bodyPr>
            <a:normAutofit/>
          </a:bodyPr>
          <a:lstStyle>
            <a:lvl1pPr marL="0" indent="0">
              <a:lnSpc>
                <a:spcPct val="100000"/>
              </a:lnSpc>
              <a:buNone/>
              <a:defRPr sz="1200"/>
            </a:lvl1pPr>
            <a:lvl2pPr>
              <a:lnSpc>
                <a:spcPct val="100000"/>
              </a:lnSpc>
              <a:defRPr sz="1200"/>
            </a:lvl2pPr>
            <a:lvl3pPr>
              <a:lnSpc>
                <a:spcPct val="100000"/>
              </a:lnSpc>
              <a:defRPr sz="1200"/>
            </a:lvl3pPr>
          </a:lstStyle>
          <a:p>
            <a:pPr lvl="0"/>
            <a:r>
              <a:rPr lang="en-US"/>
              <a:t>Edit Master text styles</a:t>
            </a:r>
          </a:p>
          <a:p>
            <a:pPr lvl="1"/>
            <a:r>
              <a:rPr lang="en-US"/>
              <a:t>Second level</a:t>
            </a:r>
          </a:p>
          <a:p>
            <a:pPr lvl="2"/>
            <a:r>
              <a:rPr lang="en-US"/>
              <a:t>Third level</a:t>
            </a:r>
          </a:p>
        </p:txBody>
      </p:sp>
      <p:pic>
        <p:nvPicPr>
          <p:cNvPr id="10"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7" y="-3174"/>
            <a:ext cx="1215335" cy="8964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itle 1"/>
          <p:cNvSpPr>
            <a:spLocks noGrp="1"/>
          </p:cNvSpPr>
          <p:nvPr>
            <p:ph type="title" hasCustomPrompt="1"/>
          </p:nvPr>
        </p:nvSpPr>
        <p:spPr>
          <a:xfrm>
            <a:off x="461065" y="-3174"/>
            <a:ext cx="10515600" cy="896436"/>
          </a:xfrm>
          <a:prstGeom prst="rect">
            <a:avLst/>
          </a:prstGeom>
        </p:spPr>
        <p:txBody>
          <a:bodyPr>
            <a:normAutofit/>
          </a:bodyPr>
          <a:lstStyle>
            <a:lvl1pPr>
              <a:defRPr sz="1800" baseline="0">
                <a:solidFill>
                  <a:schemeClr val="bg2"/>
                </a:solidFill>
              </a:defRPr>
            </a:lvl1pPr>
          </a:lstStyle>
          <a:p>
            <a:r>
              <a:rPr lang="en-US" dirty="0"/>
              <a:t>2 column text only slide. Click to add title. </a:t>
            </a:r>
          </a:p>
        </p:txBody>
      </p:sp>
      <p:sp>
        <p:nvSpPr>
          <p:cNvPr id="11" name="Rectangle 10"/>
          <p:cNvSpPr/>
          <p:nvPr userDrawn="1"/>
        </p:nvSpPr>
        <p:spPr>
          <a:xfrm>
            <a:off x="0" y="6693033"/>
            <a:ext cx="8725517" cy="164969"/>
          </a:xfrm>
          <a:prstGeom prst="rect">
            <a:avLst/>
          </a:prstGeom>
          <a:solidFill>
            <a:schemeClr val="accent5"/>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800" dirty="0"/>
          </a:p>
        </p:txBody>
      </p:sp>
      <p:sp>
        <p:nvSpPr>
          <p:cNvPr id="14" name="Rectangle 13"/>
          <p:cNvSpPr/>
          <p:nvPr userDrawn="1"/>
        </p:nvSpPr>
        <p:spPr>
          <a:xfrm>
            <a:off x="8725517" y="6693033"/>
            <a:ext cx="2251147" cy="16496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5" name="Rectangle 14"/>
          <p:cNvSpPr/>
          <p:nvPr userDrawn="1"/>
        </p:nvSpPr>
        <p:spPr>
          <a:xfrm>
            <a:off x="10976665" y="6693033"/>
            <a:ext cx="1215336" cy="164969"/>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Tree>
    <p:extLst>
      <p:ext uri="{BB962C8B-B14F-4D97-AF65-F5344CB8AC3E}">
        <p14:creationId xmlns:p14="http://schemas.microsoft.com/office/powerpoint/2010/main" val="3403724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 text + image on right">
    <p:spTree>
      <p:nvGrpSpPr>
        <p:cNvPr id="1" name=""/>
        <p:cNvGrpSpPr/>
        <p:nvPr/>
      </p:nvGrpSpPr>
      <p:grpSpPr>
        <a:xfrm>
          <a:off x="0" y="0"/>
          <a:ext cx="0" cy="0"/>
          <a:chOff x="0" y="0"/>
          <a:chExt cx="0" cy="0"/>
        </a:xfrm>
      </p:grpSpPr>
      <p:sp>
        <p:nvSpPr>
          <p:cNvPr id="6" name="Content Placeholder 2"/>
          <p:cNvSpPr>
            <a:spLocks noGrp="1"/>
          </p:cNvSpPr>
          <p:nvPr>
            <p:ph sz="half" idx="1"/>
          </p:nvPr>
        </p:nvSpPr>
        <p:spPr>
          <a:xfrm>
            <a:off x="468403" y="1186543"/>
            <a:ext cx="5181600" cy="4990420"/>
          </a:xfrm>
          <a:prstGeom prst="rect">
            <a:avLst/>
          </a:prstGeom>
        </p:spPr>
        <p:txBody>
          <a:bodyPr>
            <a:normAutofit/>
          </a:bodyPr>
          <a:lstStyle>
            <a:lvl1pPr marL="0" indent="0">
              <a:lnSpc>
                <a:spcPct val="100000"/>
              </a:lnSpc>
              <a:buNone/>
              <a:defRPr sz="1200"/>
            </a:lvl1pPr>
            <a:lvl2pPr>
              <a:lnSpc>
                <a:spcPct val="100000"/>
              </a:lnSpc>
              <a:defRPr sz="1200"/>
            </a:lvl2pPr>
            <a:lvl3pPr>
              <a:lnSpc>
                <a:spcPct val="100000"/>
              </a:lnSpc>
              <a:defRPr sz="1200"/>
            </a:lvl3pPr>
          </a:lstStyle>
          <a:p>
            <a:pPr lvl="0"/>
            <a:r>
              <a:rPr lang="en-US"/>
              <a:t>Edit Master text styles</a:t>
            </a:r>
          </a:p>
          <a:p>
            <a:pPr lvl="1"/>
            <a:r>
              <a:rPr lang="en-US"/>
              <a:t>Second level</a:t>
            </a:r>
          </a:p>
          <a:p>
            <a:pPr lvl="2"/>
            <a:r>
              <a:rPr lang="en-US"/>
              <a:t>Third level</a:t>
            </a:r>
          </a:p>
        </p:txBody>
      </p:sp>
      <p:pic>
        <p:nvPicPr>
          <p:cNvPr id="10"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7" y="-3174"/>
            <a:ext cx="1215335" cy="8964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a:spLocks noChangeArrowheads="1"/>
          </p:cNvSpPr>
          <p:nvPr userDrawn="1"/>
        </p:nvSpPr>
        <p:spPr bwMode="auto">
          <a:xfrm>
            <a:off x="2" y="2"/>
            <a:ext cx="10976665" cy="893261"/>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endParaRPr lang="en-US" altLang="en-US" sz="1350" dirty="0"/>
          </a:p>
        </p:txBody>
      </p:sp>
      <p:sp>
        <p:nvSpPr>
          <p:cNvPr id="13" name="Title 1"/>
          <p:cNvSpPr>
            <a:spLocks noGrp="1"/>
          </p:cNvSpPr>
          <p:nvPr>
            <p:ph type="title" hasCustomPrompt="1"/>
          </p:nvPr>
        </p:nvSpPr>
        <p:spPr>
          <a:xfrm>
            <a:off x="461065" y="-3174"/>
            <a:ext cx="10515600" cy="896436"/>
          </a:xfrm>
          <a:prstGeom prst="rect">
            <a:avLst/>
          </a:prstGeom>
        </p:spPr>
        <p:txBody>
          <a:bodyPr>
            <a:normAutofit/>
          </a:bodyPr>
          <a:lstStyle>
            <a:lvl1pPr>
              <a:defRPr sz="1800" baseline="0">
                <a:solidFill>
                  <a:schemeClr val="bg2"/>
                </a:solidFill>
              </a:defRPr>
            </a:lvl1pPr>
          </a:lstStyle>
          <a:p>
            <a:r>
              <a:rPr lang="en-US" dirty="0"/>
              <a:t>2 column: text with image on right. Click to add title.</a:t>
            </a:r>
          </a:p>
        </p:txBody>
      </p:sp>
      <p:sp>
        <p:nvSpPr>
          <p:cNvPr id="17" name="Picture Placeholder 16"/>
          <p:cNvSpPr>
            <a:spLocks noGrp="1" noChangeAspect="1"/>
          </p:cNvSpPr>
          <p:nvPr>
            <p:ph type="pic" sz="quarter" idx="12" hasCustomPrompt="1"/>
          </p:nvPr>
        </p:nvSpPr>
        <p:spPr>
          <a:xfrm>
            <a:off x="6470252" y="1185864"/>
            <a:ext cx="5181600" cy="4991099"/>
          </a:xfrm>
          <a:prstGeom prst="rect">
            <a:avLst/>
          </a:prstGeom>
          <a:solidFill>
            <a:schemeClr val="tx2">
              <a:lumMod val="20000"/>
              <a:lumOff val="80000"/>
            </a:schemeClr>
          </a:solidFill>
        </p:spPr>
        <p:txBody>
          <a:bodyPr anchor="ctr">
            <a:normAutofit/>
          </a:bodyPr>
          <a:lstStyle>
            <a:lvl1pPr marL="0" indent="0" algn="ctr">
              <a:buNone/>
              <a:defRPr sz="1200" b="0"/>
            </a:lvl1pPr>
          </a:lstStyle>
          <a:p>
            <a:r>
              <a:rPr lang="en-US" dirty="0"/>
              <a:t>Click this icon to insert image</a:t>
            </a:r>
          </a:p>
        </p:txBody>
      </p:sp>
      <p:sp>
        <p:nvSpPr>
          <p:cNvPr id="11" name="Rectangle 10"/>
          <p:cNvSpPr/>
          <p:nvPr userDrawn="1"/>
        </p:nvSpPr>
        <p:spPr>
          <a:xfrm>
            <a:off x="0" y="6693033"/>
            <a:ext cx="8725517" cy="164969"/>
          </a:xfrm>
          <a:prstGeom prst="rect">
            <a:avLst/>
          </a:prstGeom>
          <a:solidFill>
            <a:schemeClr val="accent5"/>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800" dirty="0"/>
          </a:p>
        </p:txBody>
      </p:sp>
      <p:sp>
        <p:nvSpPr>
          <p:cNvPr id="14" name="Rectangle 13"/>
          <p:cNvSpPr/>
          <p:nvPr userDrawn="1"/>
        </p:nvSpPr>
        <p:spPr>
          <a:xfrm>
            <a:off x="8725517" y="6693033"/>
            <a:ext cx="2251147" cy="16496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5" name="Rectangle 14"/>
          <p:cNvSpPr/>
          <p:nvPr userDrawn="1"/>
        </p:nvSpPr>
        <p:spPr>
          <a:xfrm>
            <a:off x="10976665" y="6693033"/>
            <a:ext cx="1215336" cy="164969"/>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Tree>
    <p:extLst>
      <p:ext uri="{BB962C8B-B14F-4D97-AF65-F5344CB8AC3E}">
        <p14:creationId xmlns:p14="http://schemas.microsoft.com/office/powerpoint/2010/main" val="1646618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col text + image on left">
    <p:spTree>
      <p:nvGrpSpPr>
        <p:cNvPr id="1" name=""/>
        <p:cNvGrpSpPr/>
        <p:nvPr/>
      </p:nvGrpSpPr>
      <p:grpSpPr>
        <a:xfrm>
          <a:off x="0" y="0"/>
          <a:ext cx="0" cy="0"/>
          <a:chOff x="0" y="0"/>
          <a:chExt cx="0" cy="0"/>
        </a:xfrm>
      </p:grpSpPr>
      <p:sp>
        <p:nvSpPr>
          <p:cNvPr id="11" name="Picture Placeholder 16"/>
          <p:cNvSpPr>
            <a:spLocks noGrp="1" noChangeAspect="1"/>
          </p:cNvSpPr>
          <p:nvPr>
            <p:ph type="pic" sz="quarter" idx="13" hasCustomPrompt="1"/>
          </p:nvPr>
        </p:nvSpPr>
        <p:spPr>
          <a:xfrm>
            <a:off x="468403" y="1185864"/>
            <a:ext cx="5181600" cy="4991099"/>
          </a:xfrm>
          <a:prstGeom prst="rect">
            <a:avLst/>
          </a:prstGeom>
          <a:solidFill>
            <a:schemeClr val="tx2">
              <a:lumMod val="20000"/>
              <a:lumOff val="80000"/>
            </a:schemeClr>
          </a:solidFill>
        </p:spPr>
        <p:txBody>
          <a:bodyPr anchor="ctr">
            <a:normAutofit/>
          </a:bodyPr>
          <a:lstStyle>
            <a:lvl1pPr marL="0" indent="0" algn="ctr">
              <a:buNone/>
              <a:defRPr sz="1200" b="0"/>
            </a:lvl1pPr>
          </a:lstStyle>
          <a:p>
            <a:r>
              <a:rPr lang="en-US" dirty="0"/>
              <a:t>Click this icon to insert image</a:t>
            </a:r>
          </a:p>
        </p:txBody>
      </p:sp>
      <p:sp>
        <p:nvSpPr>
          <p:cNvPr id="6" name="Content Placeholder 2"/>
          <p:cNvSpPr>
            <a:spLocks noGrp="1"/>
          </p:cNvSpPr>
          <p:nvPr>
            <p:ph sz="half" idx="1"/>
          </p:nvPr>
        </p:nvSpPr>
        <p:spPr>
          <a:xfrm>
            <a:off x="6470252" y="1186543"/>
            <a:ext cx="5181600" cy="4990420"/>
          </a:xfrm>
          <a:prstGeom prst="rect">
            <a:avLst/>
          </a:prstGeom>
        </p:spPr>
        <p:txBody>
          <a:bodyPr>
            <a:normAutofit/>
          </a:bodyPr>
          <a:lstStyle>
            <a:lvl1pPr marL="0" indent="0">
              <a:lnSpc>
                <a:spcPct val="100000"/>
              </a:lnSpc>
              <a:buNone/>
              <a:defRPr sz="1200"/>
            </a:lvl1pPr>
            <a:lvl2pPr>
              <a:lnSpc>
                <a:spcPct val="100000"/>
              </a:lnSpc>
              <a:defRPr sz="1200"/>
            </a:lvl2pPr>
            <a:lvl3pPr>
              <a:lnSpc>
                <a:spcPct val="100000"/>
              </a:lnSpc>
              <a:defRPr sz="1200"/>
            </a:lvl3pPr>
          </a:lstStyle>
          <a:p>
            <a:pPr lvl="0"/>
            <a:r>
              <a:rPr lang="en-US"/>
              <a:t>Edit Master text styles</a:t>
            </a:r>
          </a:p>
          <a:p>
            <a:pPr lvl="1"/>
            <a:r>
              <a:rPr lang="en-US"/>
              <a:t>Second level</a:t>
            </a:r>
          </a:p>
          <a:p>
            <a:pPr lvl="2"/>
            <a:r>
              <a:rPr lang="en-US"/>
              <a:t>Third level</a:t>
            </a:r>
          </a:p>
        </p:txBody>
      </p:sp>
      <p:pic>
        <p:nvPicPr>
          <p:cNvPr id="10"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7" y="-3174"/>
            <a:ext cx="1215335" cy="8964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a:spLocks noChangeArrowheads="1"/>
          </p:cNvSpPr>
          <p:nvPr userDrawn="1"/>
        </p:nvSpPr>
        <p:spPr bwMode="auto">
          <a:xfrm>
            <a:off x="2" y="2"/>
            <a:ext cx="10976665" cy="893261"/>
          </a:xfrm>
          <a:prstGeom prst="rect">
            <a:avLst/>
          </a:prstGeom>
          <a:solidFill>
            <a:schemeClr val="accent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endParaRPr lang="en-US" altLang="en-US" sz="1350" dirty="0"/>
          </a:p>
        </p:txBody>
      </p:sp>
      <p:sp>
        <p:nvSpPr>
          <p:cNvPr id="13" name="Title 1"/>
          <p:cNvSpPr>
            <a:spLocks noGrp="1"/>
          </p:cNvSpPr>
          <p:nvPr>
            <p:ph type="title" hasCustomPrompt="1"/>
          </p:nvPr>
        </p:nvSpPr>
        <p:spPr>
          <a:xfrm>
            <a:off x="461065" y="-3174"/>
            <a:ext cx="10515600" cy="896436"/>
          </a:xfrm>
          <a:prstGeom prst="rect">
            <a:avLst/>
          </a:prstGeom>
        </p:spPr>
        <p:txBody>
          <a:bodyPr>
            <a:normAutofit/>
          </a:bodyPr>
          <a:lstStyle>
            <a:lvl1pPr>
              <a:defRPr sz="1800" baseline="0">
                <a:solidFill>
                  <a:schemeClr val="bg2"/>
                </a:solidFill>
              </a:defRPr>
            </a:lvl1pPr>
          </a:lstStyle>
          <a:p>
            <a:r>
              <a:rPr lang="en-US" dirty="0"/>
              <a:t>2 column: text with image on left. Click to add title.</a:t>
            </a:r>
          </a:p>
        </p:txBody>
      </p:sp>
      <p:sp>
        <p:nvSpPr>
          <p:cNvPr id="14" name="Rectangle 13"/>
          <p:cNvSpPr/>
          <p:nvPr userDrawn="1"/>
        </p:nvSpPr>
        <p:spPr>
          <a:xfrm>
            <a:off x="0" y="6693033"/>
            <a:ext cx="8725517" cy="164969"/>
          </a:xfrm>
          <a:prstGeom prst="rect">
            <a:avLst/>
          </a:prstGeom>
          <a:solidFill>
            <a:schemeClr val="accent5"/>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800" dirty="0"/>
          </a:p>
        </p:txBody>
      </p:sp>
      <p:sp>
        <p:nvSpPr>
          <p:cNvPr id="15" name="Rectangle 14"/>
          <p:cNvSpPr/>
          <p:nvPr userDrawn="1"/>
        </p:nvSpPr>
        <p:spPr>
          <a:xfrm>
            <a:off x="8725517" y="6693033"/>
            <a:ext cx="2251147" cy="16496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6" name="Rectangle 15"/>
          <p:cNvSpPr/>
          <p:nvPr userDrawn="1"/>
        </p:nvSpPr>
        <p:spPr>
          <a:xfrm>
            <a:off x="10976665" y="6693033"/>
            <a:ext cx="1215336" cy="164969"/>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Tree>
    <p:extLst>
      <p:ext uri="{BB962C8B-B14F-4D97-AF65-F5344CB8AC3E}">
        <p14:creationId xmlns:p14="http://schemas.microsoft.com/office/powerpoint/2010/main" val="37762569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Cover">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p>
        </p:txBody>
      </p:sp>
      <p:sp>
        <p:nvSpPr>
          <p:cNvPr id="2" name="Title 1"/>
          <p:cNvSpPr>
            <a:spLocks noGrp="1"/>
          </p:cNvSpPr>
          <p:nvPr>
            <p:ph type="title" hasCustomPrompt="1"/>
          </p:nvPr>
        </p:nvSpPr>
        <p:spPr>
          <a:xfrm>
            <a:off x="838200" y="2766221"/>
            <a:ext cx="10515600" cy="1325563"/>
          </a:xfrm>
          <a:prstGeom prst="rect">
            <a:avLst/>
          </a:prstGeom>
        </p:spPr>
        <p:txBody>
          <a:bodyPr>
            <a:normAutofit/>
          </a:bodyPr>
          <a:lstStyle>
            <a:lvl1pPr algn="ctr">
              <a:defRPr sz="2800" baseline="0">
                <a:solidFill>
                  <a:schemeClr val="bg2"/>
                </a:solidFill>
              </a:defRPr>
            </a:lvl1pPr>
          </a:lstStyle>
          <a:p>
            <a:r>
              <a:rPr lang="en-US" dirty="0"/>
              <a:t>Section cover: click to add heading</a:t>
            </a:r>
          </a:p>
        </p:txBody>
      </p:sp>
      <p:pic>
        <p:nvPicPr>
          <p:cNvPr id="4" name="Picture 13" descr="ECU_AUS_logo_C"/>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76667" y="-3174"/>
            <a:ext cx="1215335" cy="8964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901528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Main Cover Option A">
    <p:spTree>
      <p:nvGrpSpPr>
        <p:cNvPr id="1" name=""/>
        <p:cNvGrpSpPr/>
        <p:nvPr/>
      </p:nvGrpSpPr>
      <p:grpSpPr>
        <a:xfrm>
          <a:off x="0" y="0"/>
          <a:ext cx="0" cy="0"/>
          <a:chOff x="0" y="0"/>
          <a:chExt cx="0" cy="0"/>
        </a:xfrm>
      </p:grpSpPr>
      <p:sp>
        <p:nvSpPr>
          <p:cNvPr id="9" name="Rectangle 8"/>
          <p:cNvSpPr/>
          <p:nvPr userDrawn="1"/>
        </p:nvSpPr>
        <p:spPr>
          <a:xfrm>
            <a:off x="0" y="0"/>
            <a:ext cx="12192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defTabSz="914377" eaLnBrk="1" fontAlgn="auto" hangingPunct="1">
              <a:spcBef>
                <a:spcPts val="0"/>
              </a:spcBef>
              <a:spcAft>
                <a:spcPts val="0"/>
              </a:spcAft>
            </a:pPr>
            <a:endParaRPr lang="en-US" sz="1400">
              <a:solidFill>
                <a:srgbClr val="FFFFFF"/>
              </a:solidFill>
              <a:latin typeface="Calibri"/>
            </a:endParaRPr>
          </a:p>
        </p:txBody>
      </p:sp>
      <p:sp>
        <p:nvSpPr>
          <p:cNvPr id="6" name="Title 1"/>
          <p:cNvSpPr>
            <a:spLocks noGrp="1"/>
          </p:cNvSpPr>
          <p:nvPr>
            <p:ph type="ctrTitle" hasCustomPrompt="1"/>
          </p:nvPr>
        </p:nvSpPr>
        <p:spPr>
          <a:xfrm>
            <a:off x="684936" y="4681699"/>
            <a:ext cx="5978539" cy="1797599"/>
          </a:xfrm>
          <a:prstGeom prst="rect">
            <a:avLst/>
          </a:prstGeom>
        </p:spPr>
        <p:txBody>
          <a:bodyPr anchor="ctr">
            <a:normAutofit/>
          </a:bodyPr>
          <a:lstStyle>
            <a:lvl1pPr algn="l">
              <a:lnSpc>
                <a:spcPct val="100000"/>
              </a:lnSpc>
              <a:spcAft>
                <a:spcPts val="600"/>
              </a:spcAft>
              <a:defRPr sz="2800" b="1" baseline="0">
                <a:solidFill>
                  <a:schemeClr val="bg2"/>
                </a:solidFill>
                <a:latin typeface="Arial" charset="0"/>
                <a:ea typeface="Arial" charset="0"/>
                <a:cs typeface="Arial" charset="0"/>
              </a:defRPr>
            </a:lvl1pPr>
          </a:lstStyle>
          <a:p>
            <a:r>
              <a:rPr lang="en-US" dirty="0"/>
              <a:t>Cover Option A: Click to add heading</a:t>
            </a:r>
          </a:p>
        </p:txBody>
      </p:sp>
      <p:pic>
        <p:nvPicPr>
          <p:cNvPr id="10" name="Picture 9"/>
          <p:cNvPicPr>
            <a:picLocks noChangeAspect="1"/>
          </p:cNvPicPr>
          <p:nvPr userDrawn="1"/>
        </p:nvPicPr>
        <p:blipFill>
          <a:blip r:embed="rId2"/>
          <a:stretch>
            <a:fillRect/>
          </a:stretch>
        </p:blipFill>
        <p:spPr>
          <a:xfrm>
            <a:off x="9301823" y="177553"/>
            <a:ext cx="2700789" cy="896828"/>
          </a:xfrm>
          <a:prstGeom prst="rect">
            <a:avLst/>
          </a:prstGeom>
        </p:spPr>
      </p:pic>
    </p:spTree>
    <p:extLst>
      <p:ext uri="{BB962C8B-B14F-4D97-AF65-F5344CB8AC3E}">
        <p14:creationId xmlns:p14="http://schemas.microsoft.com/office/powerpoint/2010/main" val="792959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5" Type="http://schemas.openxmlformats.org/officeDocument/2006/relationships/slideLayout" Target="../slideLayouts/slideLayout21.xml"/><Relationship Id="rId10" Type="http://schemas.openxmlformats.org/officeDocument/2006/relationships/theme" Target="../theme/theme2.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Rectangle 9"/>
          <p:cNvSpPr>
            <a:spLocks noChangeArrowheads="1"/>
          </p:cNvSpPr>
          <p:nvPr userDrawn="1"/>
        </p:nvSpPr>
        <p:spPr bwMode="auto">
          <a:xfrm>
            <a:off x="-24680" y="940040"/>
            <a:ext cx="12216680" cy="976792"/>
          </a:xfrm>
          <a:prstGeom prst="rect">
            <a:avLst/>
          </a:prstGeom>
          <a:solidFill>
            <a:srgbClr val="00987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en-US" sz="1350" b="0" i="0" u="none" strike="noStrike" kern="0" cap="none" spc="0" normalizeH="0" baseline="0" noProof="0">
              <a:ln>
                <a:noFill/>
              </a:ln>
              <a:solidFill>
                <a:srgbClr val="101920"/>
              </a:solidFill>
              <a:effectLst/>
              <a:uLnTx/>
              <a:uFillTx/>
              <a:latin typeface="Arial" panose="020B0604020202020204" pitchFamily="34" charset="0"/>
              <a:ea typeface="MS PGothic" panose="020B0600070205080204" pitchFamily="34" charset="-128"/>
            </a:endParaRPr>
          </a:p>
        </p:txBody>
      </p:sp>
    </p:spTree>
    <p:extLst>
      <p:ext uri="{BB962C8B-B14F-4D97-AF65-F5344CB8AC3E}">
        <p14:creationId xmlns:p14="http://schemas.microsoft.com/office/powerpoint/2010/main" val="25475540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Lst>
  <p:hf sldNum="0" hdr="0" ftr="0" dt="0"/>
  <p:txStyles>
    <p:titleStyle>
      <a:lvl1pPr algn="l" defTabSz="685800" rtl="0" eaLnBrk="1" latinLnBrk="0" hangingPunct="1">
        <a:lnSpc>
          <a:spcPct val="90000"/>
        </a:lnSpc>
        <a:spcBef>
          <a:spcPct val="0"/>
        </a:spcBef>
        <a:buNone/>
        <a:defRPr sz="1800" kern="1200">
          <a:solidFill>
            <a:schemeClr val="tx1"/>
          </a:solidFill>
          <a:latin typeface="Arial" charset="0"/>
          <a:ea typeface="Arial" charset="0"/>
          <a:cs typeface="Arial" charset="0"/>
        </a:defRPr>
      </a:lvl1pPr>
    </p:titleStyle>
    <p:bodyStyle>
      <a:lvl1pPr marL="171450" indent="-171450" algn="l" defTabSz="685800" rtl="0" eaLnBrk="1" latinLnBrk="0" hangingPunct="1">
        <a:lnSpc>
          <a:spcPct val="100000"/>
        </a:lnSpc>
        <a:spcBef>
          <a:spcPts val="750"/>
        </a:spcBef>
        <a:buFont typeface="Arial" panose="020B0604020202020204" pitchFamily="34" charset="0"/>
        <a:buChar char="•"/>
        <a:defRPr sz="1200" kern="1200">
          <a:solidFill>
            <a:schemeClr val="tx1"/>
          </a:solidFill>
          <a:latin typeface="Arial" charset="0"/>
          <a:ea typeface="Arial" charset="0"/>
          <a:cs typeface="Arial" charset="0"/>
        </a:defRPr>
      </a:lvl1pPr>
      <a:lvl2pPr marL="514350" indent="-171450" algn="l" defTabSz="685800" rtl="0" eaLnBrk="1" latinLnBrk="0" hangingPunct="1">
        <a:lnSpc>
          <a:spcPct val="100000"/>
        </a:lnSpc>
        <a:spcBef>
          <a:spcPts val="375"/>
        </a:spcBef>
        <a:buFont typeface="Arial" panose="020B0604020202020204" pitchFamily="34" charset="0"/>
        <a:buChar char="•"/>
        <a:defRPr sz="1050" kern="1200">
          <a:solidFill>
            <a:schemeClr val="tx1"/>
          </a:solidFill>
          <a:latin typeface="Arial" charset="0"/>
          <a:ea typeface="Arial" charset="0"/>
          <a:cs typeface="Arial" charset="0"/>
        </a:defRPr>
      </a:lvl2pPr>
      <a:lvl3pPr marL="857250" indent="-171450" algn="l" defTabSz="685800" rtl="0" eaLnBrk="1" latinLnBrk="0" hangingPunct="1">
        <a:lnSpc>
          <a:spcPct val="100000"/>
        </a:lnSpc>
        <a:spcBef>
          <a:spcPts val="375"/>
        </a:spcBef>
        <a:buFont typeface="Arial" panose="020B0604020202020204" pitchFamily="34" charset="0"/>
        <a:buChar char="•"/>
        <a:defRPr sz="1050" kern="1200">
          <a:solidFill>
            <a:schemeClr val="tx1"/>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89322042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Lst>
  <p:hf sldNum="0" hdr="0" ftr="0" dt="0"/>
  <p:txStyles>
    <p:titleStyle>
      <a:lvl1pPr algn="l" defTabSz="914377" rtl="0" eaLnBrk="1" latinLnBrk="0" hangingPunct="1">
        <a:lnSpc>
          <a:spcPct val="90000"/>
        </a:lnSpc>
        <a:spcBef>
          <a:spcPct val="0"/>
        </a:spcBef>
        <a:buNone/>
        <a:defRPr sz="3200" kern="1200">
          <a:solidFill>
            <a:schemeClr val="tx1"/>
          </a:solidFill>
          <a:latin typeface="Arial" charset="0"/>
          <a:ea typeface="Arial" charset="0"/>
          <a:cs typeface="Arial" charset="0"/>
        </a:defRPr>
      </a:lvl1pPr>
    </p:titleStyle>
    <p:bodyStyle>
      <a:lvl1pPr marL="0" indent="0" algn="l" defTabSz="914377" rtl="0" eaLnBrk="1" latinLnBrk="0" hangingPunct="1">
        <a:lnSpc>
          <a:spcPct val="100000"/>
        </a:lnSpc>
        <a:spcBef>
          <a:spcPts val="1000"/>
        </a:spcBef>
        <a:buFont typeface="Arial" panose="020B0604020202020204" pitchFamily="34" charset="0"/>
        <a:buNone/>
        <a:defRPr sz="2133" kern="1200">
          <a:solidFill>
            <a:schemeClr val="tx1"/>
          </a:solidFill>
          <a:latin typeface="Arial" charset="0"/>
          <a:ea typeface="Arial" charset="0"/>
          <a:cs typeface="Arial" charset="0"/>
        </a:defRPr>
      </a:lvl1pPr>
      <a:lvl2pPr marL="685783" indent="-228594" algn="l" defTabSz="914377" rtl="0" eaLnBrk="1" latinLnBrk="0" hangingPunct="1">
        <a:lnSpc>
          <a:spcPct val="100000"/>
        </a:lnSpc>
        <a:spcBef>
          <a:spcPts val="500"/>
        </a:spcBef>
        <a:buFont typeface="Arial" panose="020B0604020202020204" pitchFamily="34" charset="0"/>
        <a:buChar char="•"/>
        <a:defRPr sz="1867" kern="1200">
          <a:solidFill>
            <a:schemeClr val="tx1"/>
          </a:solidFill>
          <a:latin typeface="Arial" charset="0"/>
          <a:ea typeface="Arial" charset="0"/>
          <a:cs typeface="Arial" charset="0"/>
        </a:defRPr>
      </a:lvl2pPr>
      <a:lvl3pPr marL="1142971" indent="-228594" algn="l" defTabSz="914377" rtl="0" eaLnBrk="1" latinLnBrk="0" hangingPunct="1">
        <a:lnSpc>
          <a:spcPct val="100000"/>
        </a:lnSpc>
        <a:spcBef>
          <a:spcPts val="500"/>
        </a:spcBef>
        <a:buFont typeface="Arial" panose="020B0604020202020204" pitchFamily="34" charset="0"/>
        <a:buChar char="•"/>
        <a:defRPr sz="1867" kern="1200">
          <a:solidFill>
            <a:schemeClr val="tx1"/>
          </a:solidFill>
          <a:latin typeface="Arial" charset="0"/>
          <a:ea typeface="Arial" charset="0"/>
          <a:cs typeface="Arial" charset="0"/>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1.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1.xml"/><Relationship Id="rId5" Type="http://schemas.openxmlformats.org/officeDocument/2006/relationships/image" Target="../media/image16.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1.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190.pn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1.xml"/><Relationship Id="rId5" Type="http://schemas.openxmlformats.org/officeDocument/2006/relationships/image" Target="../media/image18.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image" Target="../media/image28.png"/><Relationship Id="rId7" Type="http://schemas.openxmlformats.org/officeDocument/2006/relationships/image" Target="../media/image60.png"/><Relationship Id="rId2" Type="http://schemas.openxmlformats.org/officeDocument/2006/relationships/notesSlide" Target="../notesSlides/notesSlide32.xml"/><Relationship Id="rId1" Type="http://schemas.openxmlformats.org/officeDocument/2006/relationships/slideLayout" Target="../slideLayouts/slideLayout21.xml"/><Relationship Id="rId6" Type="http://schemas.openxmlformats.org/officeDocument/2006/relationships/image" Target="../media/image50.png"/><Relationship Id="rId5" Type="http://schemas.openxmlformats.org/officeDocument/2006/relationships/image" Target="../media/image40.png"/><Relationship Id="rId10" Type="http://schemas.openxmlformats.org/officeDocument/2006/relationships/image" Target="../media/image90.png"/><Relationship Id="rId4" Type="http://schemas.openxmlformats.org/officeDocument/2006/relationships/image" Target="../media/image30.png"/><Relationship Id="rId9" Type="http://schemas.openxmlformats.org/officeDocument/2006/relationships/image" Target="../media/image80.png"/></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3" Type="http://schemas.openxmlformats.org/officeDocument/2006/relationships/image" Target="../media/image320.png"/><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7.xml"/><Relationship Id="rId1" Type="http://schemas.openxmlformats.org/officeDocument/2006/relationships/slideLayout" Target="../slideLayouts/slideLayout21.xml"/><Relationship Id="rId4" Type="http://schemas.openxmlformats.org/officeDocument/2006/relationships/image" Target="../media/image34.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0.xml"/><Relationship Id="rId1" Type="http://schemas.openxmlformats.org/officeDocument/2006/relationships/slideLayout" Target="../slideLayouts/slideLayout21.xml"/><Relationship Id="rId4" Type="http://schemas.openxmlformats.org/officeDocument/2006/relationships/image" Target="../media/image3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893261"/>
            <a:ext cx="12192000" cy="1014992"/>
          </a:xfrm>
        </p:spPr>
        <p:txBody>
          <a:bodyPr/>
          <a:lstStyle/>
          <a:p>
            <a:r>
              <a:rPr lang="en-NZ" dirty="0"/>
              <a:t>Data Analysis and Visualisation</a:t>
            </a:r>
            <a:endParaRPr lang="en-GB" dirty="0"/>
          </a:p>
        </p:txBody>
      </p:sp>
      <p:sp>
        <p:nvSpPr>
          <p:cNvPr id="3" name="TextBox 2"/>
          <p:cNvSpPr txBox="1"/>
          <p:nvPr/>
        </p:nvSpPr>
        <p:spPr>
          <a:xfrm>
            <a:off x="2971801" y="3294379"/>
            <a:ext cx="5323114" cy="2062103"/>
          </a:xfrm>
          <a:prstGeom prst="rect">
            <a:avLst/>
          </a:prstGeom>
          <a:noFill/>
        </p:spPr>
        <p:txBody>
          <a:bodyPr wrap="square" rtlCol="0" anchor="ctr" anchorCtr="0">
            <a:spAutoFit/>
          </a:bodyPr>
          <a:lstStyle/>
          <a:p>
            <a:pPr marL="80963" algn="ctr"/>
            <a:r>
              <a:rPr lang="en-AU" sz="3200" dirty="0">
                <a:latin typeface="Arial" panose="020B0604020202020204" pitchFamily="34" charset="0"/>
                <a:cs typeface="Arial" panose="020B0604020202020204" pitchFamily="34" charset="0"/>
              </a:rPr>
              <a:t>Module 3</a:t>
            </a:r>
          </a:p>
          <a:p>
            <a:pPr marL="80963" algn="ctr"/>
            <a:endParaRPr lang="en-AU" sz="3200" dirty="0">
              <a:latin typeface="Arial" panose="020B0604020202020204" pitchFamily="34" charset="0"/>
              <a:cs typeface="Arial" panose="020B0604020202020204" pitchFamily="34" charset="0"/>
            </a:endParaRPr>
          </a:p>
          <a:p>
            <a:pPr marL="80963" algn="ctr"/>
            <a:r>
              <a:rPr lang="en-AU" sz="3200" dirty="0">
                <a:latin typeface="Arial" panose="020B0604020202020204" pitchFamily="34" charset="0"/>
                <a:cs typeface="Arial" panose="020B0604020202020204" pitchFamily="34" charset="0"/>
              </a:rPr>
              <a:t>Unsupervised Learning and Dimension Reduction</a:t>
            </a:r>
          </a:p>
        </p:txBody>
      </p:sp>
    </p:spTree>
    <p:extLst>
      <p:ext uri="{BB962C8B-B14F-4D97-AF65-F5344CB8AC3E}">
        <p14:creationId xmlns:p14="http://schemas.microsoft.com/office/powerpoint/2010/main" val="300516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A multivariate technique that uses orthogonal transformation to convert a set of possibly linearly correlated variables into a set of non-linearly correlated variables, called </a:t>
            </a:r>
            <a:r>
              <a:rPr lang="en-AU" sz="2400" b="1" dirty="0">
                <a:latin typeface="Cambria Math" panose="02040503050406030204" pitchFamily="18" charset="0"/>
                <a:ea typeface="Cambria Math" panose="02040503050406030204" pitchFamily="18" charset="0"/>
              </a:rPr>
              <a:t>principal components </a:t>
            </a:r>
            <a:r>
              <a:rPr lang="en-AU" sz="2400" dirty="0">
                <a:latin typeface="Cambria Math" panose="02040503050406030204" pitchFamily="18" charset="0"/>
                <a:ea typeface="Cambria Math" panose="02040503050406030204" pitchFamily="18" charset="0"/>
              </a:rPr>
              <a:t>(PCs). </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These PCs are defined as linear combinations of the original set of variables.</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PCA is an unsupervised learning technique primarily used as an exploratory tool by ways of dimension reduction.</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It often serves as an intermediate step towards other analysis.</a:t>
            </a:r>
          </a:p>
          <a:p>
            <a:endParaRPr lang="en-AU" sz="2400" dirty="0">
              <a:latin typeface="Cambria Math" panose="02040503050406030204" pitchFamily="18" charset="0"/>
              <a:ea typeface="Cambria Math" panose="02040503050406030204" pitchFamily="18" charset="0"/>
            </a:endParaRPr>
          </a:p>
        </p:txBody>
      </p:sp>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2712731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The Procedure</a:t>
                </a: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PCA begins by finding the coefficient estimates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11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12</m:t>
                        </m:r>
                      </m:sub>
                    </m:sSub>
                    <m:r>
                      <a:rPr lang="en-AU" sz="2400" i="1">
                        <a:latin typeface="Cambria Math" panose="02040503050406030204" pitchFamily="18" charset="0"/>
                        <a:ea typeface="Cambria Math" panose="02040503050406030204" pitchFamily="18" charset="0"/>
                      </a:rPr>
                      <m:t>, …,</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1</m:t>
                        </m:r>
                        <m:r>
                          <a:rPr lang="en-AU" sz="2400" i="1">
                            <a:latin typeface="Cambria Math" panose="02040503050406030204" pitchFamily="18" charset="0"/>
                            <a:ea typeface="Cambria Math" panose="02040503050406030204" pitchFamily="18" charset="0"/>
                          </a:rPr>
                          <m:t>𝑝</m:t>
                        </m:r>
                      </m:sub>
                    </m:sSub>
                  </m:oMath>
                </a14:m>
                <a:r>
                  <a:rPr lang="en-AU" sz="2400" dirty="0">
                    <a:latin typeface="Cambria Math" panose="02040503050406030204" pitchFamily="18" charset="0"/>
                    <a:ea typeface="Cambria Math" panose="02040503050406030204" pitchFamily="18" charset="0"/>
                  </a:rPr>
                  <a:t> for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𝑌</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11</m:t>
                        </m:r>
                      </m:sub>
                    </m:sSub>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𝑿</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12</m:t>
                        </m:r>
                      </m:sub>
                    </m:sSub>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𝑿</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1</m:t>
                        </m:r>
                        <m:r>
                          <a:rPr lang="en-AU" sz="2400" i="1">
                            <a:latin typeface="Cambria Math" panose="02040503050406030204" pitchFamily="18" charset="0"/>
                            <a:ea typeface="Cambria Math" panose="02040503050406030204" pitchFamily="18" charset="0"/>
                          </a:rPr>
                          <m:t>𝑝</m:t>
                        </m:r>
                      </m:sub>
                    </m:sSub>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𝑝</m:t>
                        </m:r>
                      </m:sub>
                    </m:sSub>
                  </m:oMath>
                </a14:m>
                <a:r>
                  <a:rPr lang="en-AU" sz="2400" dirty="0">
                    <a:latin typeface="Cambria Math" panose="02040503050406030204" pitchFamily="18" charset="0"/>
                    <a:ea typeface="Cambria Math" panose="02040503050406030204" pitchFamily="18" charset="0"/>
                  </a:rPr>
                  <a:t>, i.e. a new direction or axis, such that </a:t>
                </a:r>
                <a14:m>
                  <m:oMath xmlns:m="http://schemas.openxmlformats.org/officeDocument/2006/math">
                    <m:r>
                      <a:rPr lang="en-AU" sz="2400" i="1">
                        <a:latin typeface="Cambria Math" panose="02040503050406030204" pitchFamily="18" charset="0"/>
                        <a:ea typeface="Cambria Math" panose="02040503050406030204" pitchFamily="18" charset="0"/>
                      </a:rPr>
                      <m:t>𝑉𝑎𝑟</m:t>
                    </m:r>
                    <m:d>
                      <m:dPr>
                        <m:ctrlPr>
                          <a:rPr lang="en-AU" sz="2400" i="1">
                            <a:latin typeface="Cambria Math" panose="02040503050406030204" pitchFamily="18" charset="0"/>
                            <a:ea typeface="Cambria Math" panose="02040503050406030204" pitchFamily="18" charset="0"/>
                          </a:rPr>
                        </m:ctrlPr>
                      </m:dPr>
                      <m:e>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𝒀</m:t>
                            </m:r>
                          </m:e>
                          <m:sub>
                            <m:r>
                              <a:rPr lang="en-AU" sz="2400" i="1">
                                <a:latin typeface="Cambria Math" panose="02040503050406030204" pitchFamily="18" charset="0"/>
                                <a:ea typeface="Cambria Math" panose="02040503050406030204" pitchFamily="18" charset="0"/>
                              </a:rPr>
                              <m:t>1</m:t>
                            </m:r>
                          </m:sub>
                        </m:sSub>
                      </m:e>
                    </m:d>
                    <m:r>
                      <a:rPr lang="en-AU" sz="2400" i="1">
                        <a:latin typeface="Cambria Math" panose="02040503050406030204" pitchFamily="18" charset="0"/>
                        <a:ea typeface="Cambria Math" panose="02040503050406030204" pitchFamily="18" charset="0"/>
                      </a:rPr>
                      <m:t>=</m:t>
                    </m:r>
                  </m:oMath>
                </a14:m>
                <a:r>
                  <a:rPr lang="en-AU" sz="2400" dirty="0">
                    <a:latin typeface="Cambria Math" panose="02040503050406030204" pitchFamily="18" charset="0"/>
                    <a:ea typeface="Cambria Math" panose="02040503050406030204" pitchFamily="18" charset="0"/>
                  </a:rPr>
                  <a:t> is maximised. </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𝑌</m:t>
                        </m:r>
                      </m:e>
                      <m:sub>
                        <m:r>
                          <a:rPr lang="en-AU" sz="2400" i="1">
                            <a:latin typeface="Cambria Math" panose="02040503050406030204" pitchFamily="18" charset="0"/>
                            <a:ea typeface="Cambria Math" panose="02040503050406030204" pitchFamily="18" charset="0"/>
                          </a:rPr>
                          <m:t>1</m:t>
                        </m:r>
                      </m:sub>
                    </m:sSub>
                  </m:oMath>
                </a14:m>
                <a:r>
                  <a:rPr lang="en-AU" sz="2400" dirty="0">
                    <a:latin typeface="Cambria Math" panose="02040503050406030204" pitchFamily="18" charset="0"/>
                    <a:ea typeface="Cambria Math" panose="02040503050406030204" pitchFamily="18" charset="0"/>
                  </a:rPr>
                  <a:t> is referred to as the </a:t>
                </a:r>
                <a:r>
                  <a:rPr lang="en-AU" sz="2400" b="1" dirty="0">
                    <a:latin typeface="Cambria Math" panose="02040503050406030204" pitchFamily="18" charset="0"/>
                    <a:ea typeface="Cambria Math" panose="02040503050406030204" pitchFamily="18" charset="0"/>
                  </a:rPr>
                  <a:t>1</a:t>
                </a:r>
                <a:r>
                  <a:rPr lang="en-AU" sz="2400" b="1" baseline="30000" dirty="0">
                    <a:latin typeface="Cambria Math" panose="02040503050406030204" pitchFamily="18" charset="0"/>
                    <a:ea typeface="Cambria Math" panose="02040503050406030204" pitchFamily="18" charset="0"/>
                  </a:rPr>
                  <a:t>st</a:t>
                </a:r>
                <a:r>
                  <a:rPr lang="en-AU" sz="2400" b="1" dirty="0">
                    <a:latin typeface="Cambria Math" panose="02040503050406030204" pitchFamily="18" charset="0"/>
                    <a:ea typeface="Cambria Math" panose="02040503050406030204" pitchFamily="18" charset="0"/>
                  </a:rPr>
                  <a:t> Principal</a:t>
                </a:r>
                <a:r>
                  <a:rPr lang="en-AU" sz="2400" dirty="0">
                    <a:latin typeface="Cambria Math" panose="02040503050406030204" pitchFamily="18" charset="0"/>
                    <a:ea typeface="Cambria Math" panose="02040503050406030204" pitchFamily="18" charset="0"/>
                  </a:rPr>
                  <a:t> </a:t>
                </a:r>
                <a:r>
                  <a:rPr lang="en-AU" sz="2400" b="1" dirty="0">
                    <a:latin typeface="Cambria Math" panose="02040503050406030204" pitchFamily="18" charset="0"/>
                    <a:ea typeface="Cambria Math" panose="02040503050406030204" pitchFamily="18" charset="0"/>
                  </a:rPr>
                  <a:t>Component</a:t>
                </a:r>
                <a:r>
                  <a:rPr lang="en-AU" sz="2400" dirty="0">
                    <a:latin typeface="Cambria Math" panose="02040503050406030204" pitchFamily="18" charset="0"/>
                    <a:ea typeface="Cambria Math" panose="02040503050406030204" pitchFamily="18" charset="0"/>
                  </a:rPr>
                  <a:t> or </a:t>
                </a:r>
                <a:r>
                  <a:rPr lang="en-AU" sz="2400" b="1" dirty="0">
                    <a:latin typeface="Cambria Math" panose="02040503050406030204" pitchFamily="18" charset="0"/>
                    <a:ea typeface="Cambria Math" panose="02040503050406030204" pitchFamily="18" charset="0"/>
                  </a:rPr>
                  <a:t>PC1</a:t>
                </a:r>
                <a:r>
                  <a:rPr lang="en-AU" sz="2400" dirty="0">
                    <a:latin typeface="Cambria Math" panose="02040503050406030204" pitchFamily="18" charset="0"/>
                    <a:ea typeface="Cambria Math" panose="02040503050406030204" pitchFamily="18" charset="0"/>
                  </a:rPr>
                  <a:t>.</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Once PC1 is obtained, the procedure proceed to find the coefficient estimates for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21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22</m:t>
                        </m:r>
                      </m:sub>
                    </m:sSub>
                    <m:r>
                      <a:rPr lang="en-AU" sz="2400" i="1">
                        <a:latin typeface="Cambria Math" panose="02040503050406030204" pitchFamily="18" charset="0"/>
                        <a:ea typeface="Cambria Math" panose="02040503050406030204" pitchFamily="18" charset="0"/>
                      </a:rPr>
                      <m:t>, …,</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2</m:t>
                        </m:r>
                        <m:r>
                          <a:rPr lang="en-AU" sz="2400" i="1">
                            <a:latin typeface="Cambria Math" panose="02040503050406030204" pitchFamily="18" charset="0"/>
                            <a:ea typeface="Cambria Math" panose="02040503050406030204" pitchFamily="18" charset="0"/>
                          </a:rPr>
                          <m:t>𝑝</m:t>
                        </m:r>
                      </m:sub>
                    </m:sSub>
                  </m:oMath>
                </a14:m>
                <a:r>
                  <a:rPr lang="en-AU" sz="2400" dirty="0">
                    <a:latin typeface="Cambria Math" panose="02040503050406030204" pitchFamily="18" charset="0"/>
                    <a:ea typeface="Cambria Math" panose="02040503050406030204" pitchFamily="18" charset="0"/>
                  </a:rPr>
                  <a:t> for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𝒀</m:t>
                        </m:r>
                      </m:e>
                      <m:sub>
                        <m:r>
                          <a:rPr lang="en-AU" sz="2400" i="1">
                            <a:latin typeface="Cambria Math" panose="02040503050406030204" pitchFamily="18" charset="0"/>
                            <a:ea typeface="Cambria Math" panose="02040503050406030204" pitchFamily="18" charset="0"/>
                          </a:rPr>
                          <m:t>2</m:t>
                        </m:r>
                      </m:sub>
                    </m:sSub>
                  </m:oMath>
                </a14:m>
                <a:r>
                  <a:rPr lang="en-AU" sz="2400" dirty="0">
                    <a:latin typeface="Cambria Math" panose="02040503050406030204" pitchFamily="18" charset="0"/>
                    <a:ea typeface="Cambria Math" panose="02040503050406030204" pitchFamily="18" charset="0"/>
                  </a:rPr>
                  <a:t> (i.e. the </a:t>
                </a:r>
                <a:r>
                  <a:rPr lang="en-AU" sz="2400" b="1" dirty="0">
                    <a:latin typeface="Cambria Math" panose="02040503050406030204" pitchFamily="18" charset="0"/>
                    <a:ea typeface="Cambria Math" panose="02040503050406030204" pitchFamily="18" charset="0"/>
                  </a:rPr>
                  <a:t>2</a:t>
                </a:r>
                <a:r>
                  <a:rPr lang="en-AU" sz="2400" b="1" baseline="30000" dirty="0">
                    <a:latin typeface="Cambria Math" panose="02040503050406030204" pitchFamily="18" charset="0"/>
                    <a:ea typeface="Cambria Math" panose="02040503050406030204" pitchFamily="18" charset="0"/>
                  </a:rPr>
                  <a:t>nd</a:t>
                </a:r>
                <a:r>
                  <a:rPr lang="en-AU" sz="2400" b="1" dirty="0">
                    <a:latin typeface="Cambria Math" panose="02040503050406030204" pitchFamily="18" charset="0"/>
                    <a:ea typeface="Cambria Math" panose="02040503050406030204" pitchFamily="18" charset="0"/>
                  </a:rPr>
                  <a:t> Principal Component </a:t>
                </a:r>
                <a:r>
                  <a:rPr lang="en-AU" sz="2400" dirty="0">
                    <a:latin typeface="Cambria Math" panose="02040503050406030204" pitchFamily="18" charset="0"/>
                    <a:ea typeface="Cambria Math" panose="02040503050406030204" pitchFamily="18" charset="0"/>
                  </a:rPr>
                  <a:t>or </a:t>
                </a:r>
                <a:r>
                  <a:rPr lang="en-AU" sz="2400" b="1" dirty="0">
                    <a:latin typeface="Cambria Math" panose="02040503050406030204" pitchFamily="18" charset="0"/>
                    <a:ea typeface="Cambria Math" panose="02040503050406030204" pitchFamily="18" charset="0"/>
                  </a:rPr>
                  <a:t>PC2</a:t>
                </a:r>
                <a:r>
                  <a:rPr lang="en-AU" sz="2400" dirty="0">
                    <a:latin typeface="Cambria Math" panose="02040503050406030204" pitchFamily="18" charset="0"/>
                    <a:ea typeface="Cambria Math" panose="02040503050406030204" pitchFamily="18" charset="0"/>
                  </a:rPr>
                  <a:t>) in such a way that </a:t>
                </a:r>
                <a14:m>
                  <m:oMath xmlns:m="http://schemas.openxmlformats.org/officeDocument/2006/math">
                    <m:r>
                      <a:rPr lang="en-AU" sz="2400" i="1">
                        <a:latin typeface="Cambria Math" panose="02040503050406030204" pitchFamily="18" charset="0"/>
                        <a:ea typeface="Cambria Math" panose="02040503050406030204" pitchFamily="18" charset="0"/>
                      </a:rPr>
                      <m:t>𝑉𝑎𝑟</m:t>
                    </m:r>
                    <m:d>
                      <m:dPr>
                        <m:ctrlPr>
                          <a:rPr lang="en-AU" sz="2400" i="1">
                            <a:latin typeface="Cambria Math" panose="02040503050406030204" pitchFamily="18" charset="0"/>
                            <a:ea typeface="Cambria Math" panose="02040503050406030204" pitchFamily="18" charset="0"/>
                          </a:rPr>
                        </m:ctrlPr>
                      </m:dPr>
                      <m:e>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𝒀</m:t>
                            </m:r>
                          </m:e>
                          <m:sub>
                            <m:r>
                              <a:rPr lang="en-AU" sz="2400" i="1">
                                <a:latin typeface="Cambria Math" panose="02040503050406030204" pitchFamily="18" charset="0"/>
                                <a:ea typeface="Cambria Math" panose="02040503050406030204" pitchFamily="18" charset="0"/>
                              </a:rPr>
                              <m:t>2</m:t>
                            </m:r>
                          </m:sub>
                        </m:sSub>
                      </m:e>
                    </m:d>
                    <m:r>
                      <a:rPr lang="en-AU" sz="2400" i="1">
                        <a:latin typeface="Cambria Math" panose="02040503050406030204" pitchFamily="18" charset="0"/>
                        <a:ea typeface="Cambria Math" panose="02040503050406030204" pitchFamily="18" charset="0"/>
                      </a:rPr>
                      <m:t>=</m:t>
                    </m:r>
                  </m:oMath>
                </a14:m>
                <a:r>
                  <a:rPr lang="en-AU" sz="2400" dirty="0">
                    <a:latin typeface="Cambria Math" panose="02040503050406030204" pitchFamily="18" charset="0"/>
                    <a:ea typeface="Cambria Math" panose="02040503050406030204" pitchFamily="18" charset="0"/>
                  </a:rPr>
                  <a:t> is maximised and with the additional constraint that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𝒀</m:t>
                        </m:r>
                      </m:e>
                      <m:sub>
                        <m:r>
                          <a:rPr lang="en-AU" sz="2400" i="1">
                            <a:latin typeface="Cambria Math" panose="02040503050406030204" pitchFamily="18" charset="0"/>
                            <a:ea typeface="Cambria Math" panose="02040503050406030204" pitchFamily="18" charset="0"/>
                          </a:rPr>
                          <m:t>2</m:t>
                        </m:r>
                      </m:sub>
                    </m:sSub>
                  </m:oMath>
                </a14:m>
                <a:r>
                  <a:rPr lang="en-AU" sz="2400" dirty="0">
                    <a:latin typeface="Cambria Math" panose="02040503050406030204" pitchFamily="18" charset="0"/>
                    <a:ea typeface="Cambria Math" panose="02040503050406030204" pitchFamily="18" charset="0"/>
                  </a:rPr>
                  <a:t> is orthogonal to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𝒀</m:t>
                        </m:r>
                      </m:e>
                      <m:sub>
                        <m:r>
                          <a:rPr lang="en-AU" sz="2400" i="1">
                            <a:latin typeface="Cambria Math" panose="02040503050406030204" pitchFamily="18" charset="0"/>
                            <a:ea typeface="Cambria Math" panose="02040503050406030204" pitchFamily="18" charset="0"/>
                          </a:rPr>
                          <m:t>1</m:t>
                        </m:r>
                      </m:sub>
                    </m:sSub>
                  </m:oMath>
                </a14:m>
                <a:endParaRPr lang="en-AU"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1236" t="-1221"/>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17851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The Procedure</a:t>
                </a: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One the PC1 and PC2 are obtained, the procedure proceed to find the coefficient estimates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31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32</m:t>
                        </m:r>
                      </m:sub>
                    </m:sSub>
                    <m:r>
                      <a:rPr lang="en-AU" sz="2400" i="1">
                        <a:latin typeface="Cambria Math" panose="02040503050406030204" pitchFamily="18" charset="0"/>
                        <a:ea typeface="Cambria Math" panose="02040503050406030204" pitchFamily="18" charset="0"/>
                      </a:rPr>
                      <m:t>, …,</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3</m:t>
                        </m:r>
                        <m:r>
                          <a:rPr lang="en-AU" sz="2400" i="1">
                            <a:latin typeface="Cambria Math" panose="02040503050406030204" pitchFamily="18" charset="0"/>
                            <a:ea typeface="Cambria Math" panose="02040503050406030204" pitchFamily="18" charset="0"/>
                          </a:rPr>
                          <m:t>𝑝</m:t>
                        </m:r>
                      </m:sub>
                    </m:sSub>
                  </m:oMath>
                </a14:m>
                <a:r>
                  <a:rPr lang="en-AU" sz="2400" dirty="0">
                    <a:latin typeface="Cambria Math" panose="02040503050406030204" pitchFamily="18" charset="0"/>
                    <a:ea typeface="Cambria Math" panose="02040503050406030204" pitchFamily="18" charset="0"/>
                  </a:rPr>
                  <a:t> for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𝑌</m:t>
                        </m:r>
                      </m:e>
                      <m:sub>
                        <m:r>
                          <a:rPr lang="en-AU" sz="2400" i="1">
                            <a:latin typeface="Cambria Math" panose="02040503050406030204" pitchFamily="18" charset="0"/>
                            <a:ea typeface="Cambria Math" panose="02040503050406030204" pitchFamily="18" charset="0"/>
                          </a:rPr>
                          <m:t>3</m:t>
                        </m:r>
                      </m:sub>
                    </m:sSub>
                  </m:oMath>
                </a14:m>
                <a:r>
                  <a:rPr lang="en-AU" sz="2400" dirty="0">
                    <a:latin typeface="Cambria Math" panose="02040503050406030204" pitchFamily="18" charset="0"/>
                    <a:ea typeface="Cambria Math" panose="02040503050406030204" pitchFamily="18" charset="0"/>
                  </a:rPr>
                  <a:t> (i.e. the </a:t>
                </a:r>
                <a:r>
                  <a:rPr lang="en-AU" sz="2400" b="1" dirty="0">
                    <a:latin typeface="Cambria Math" panose="02040503050406030204" pitchFamily="18" charset="0"/>
                    <a:ea typeface="Cambria Math" panose="02040503050406030204" pitchFamily="18" charset="0"/>
                  </a:rPr>
                  <a:t>3</a:t>
                </a:r>
                <a:r>
                  <a:rPr lang="en-AU" sz="2400" b="1" baseline="30000" dirty="0">
                    <a:latin typeface="Cambria Math" panose="02040503050406030204" pitchFamily="18" charset="0"/>
                    <a:ea typeface="Cambria Math" panose="02040503050406030204" pitchFamily="18" charset="0"/>
                  </a:rPr>
                  <a:t>rd</a:t>
                </a:r>
                <a:r>
                  <a:rPr lang="en-AU" sz="2400" b="1" dirty="0">
                    <a:latin typeface="Cambria Math" panose="02040503050406030204" pitchFamily="18" charset="0"/>
                    <a:ea typeface="Cambria Math" panose="02040503050406030204" pitchFamily="18" charset="0"/>
                  </a:rPr>
                  <a:t> Principal Component</a:t>
                </a:r>
                <a:r>
                  <a:rPr lang="en-AU" sz="2400" dirty="0">
                    <a:latin typeface="Cambria Math" panose="02040503050406030204" pitchFamily="18" charset="0"/>
                    <a:ea typeface="Cambria Math" panose="02040503050406030204" pitchFamily="18" charset="0"/>
                  </a:rPr>
                  <a:t> or </a:t>
                </a:r>
                <a:r>
                  <a:rPr lang="en-AU" sz="2400" b="1" dirty="0">
                    <a:latin typeface="Cambria Math" panose="02040503050406030204" pitchFamily="18" charset="0"/>
                    <a:ea typeface="Cambria Math" panose="02040503050406030204" pitchFamily="18" charset="0"/>
                  </a:rPr>
                  <a:t>PC3</a:t>
                </a:r>
                <a:r>
                  <a:rPr lang="en-AU" sz="2400" dirty="0">
                    <a:latin typeface="Cambria Math" panose="02040503050406030204" pitchFamily="18" charset="0"/>
                    <a:ea typeface="Cambria Math" panose="02040503050406030204" pitchFamily="18" charset="0"/>
                  </a:rPr>
                  <a:t>) in such a way that </a:t>
                </a:r>
                <a14:m>
                  <m:oMath xmlns:m="http://schemas.openxmlformats.org/officeDocument/2006/math">
                    <m:r>
                      <a:rPr lang="en-AU" sz="2400" i="1">
                        <a:latin typeface="Cambria Math" panose="02040503050406030204" pitchFamily="18" charset="0"/>
                        <a:ea typeface="Cambria Math" panose="02040503050406030204" pitchFamily="18" charset="0"/>
                      </a:rPr>
                      <m:t>𝑉𝑎𝑟</m:t>
                    </m:r>
                    <m:d>
                      <m:dPr>
                        <m:ctrlPr>
                          <a:rPr lang="en-AU" sz="2400" i="1">
                            <a:latin typeface="Cambria Math" panose="02040503050406030204" pitchFamily="18" charset="0"/>
                            <a:ea typeface="Cambria Math" panose="02040503050406030204" pitchFamily="18" charset="0"/>
                          </a:rPr>
                        </m:ctrlPr>
                      </m:dPr>
                      <m:e>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𝒀</m:t>
                            </m:r>
                          </m:e>
                          <m:sub>
                            <m:r>
                              <a:rPr lang="en-AU" sz="2400" i="1">
                                <a:latin typeface="Cambria Math" panose="02040503050406030204" pitchFamily="18" charset="0"/>
                                <a:ea typeface="Cambria Math" panose="02040503050406030204" pitchFamily="18" charset="0"/>
                              </a:rPr>
                              <m:t>3</m:t>
                            </m:r>
                          </m:sub>
                        </m:sSub>
                      </m:e>
                    </m:d>
                    <m:r>
                      <a:rPr lang="en-AU" sz="2400" i="1">
                        <a:latin typeface="Cambria Math" panose="02040503050406030204" pitchFamily="18" charset="0"/>
                        <a:ea typeface="Cambria Math" panose="02040503050406030204" pitchFamily="18" charset="0"/>
                      </a:rPr>
                      <m:t>=</m:t>
                    </m:r>
                  </m:oMath>
                </a14:m>
                <a:r>
                  <a:rPr lang="en-AU" sz="2400" dirty="0">
                    <a:latin typeface="Cambria Math" panose="02040503050406030204" pitchFamily="18" charset="0"/>
                    <a:ea typeface="Cambria Math" panose="02040503050406030204" pitchFamily="18" charset="0"/>
                  </a:rPr>
                  <a:t> is maximised and with the additional constraint that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𝑌</m:t>
                        </m:r>
                      </m:e>
                      <m:sub>
                        <m:r>
                          <a:rPr lang="en-AU" sz="2400" i="1">
                            <a:latin typeface="Cambria Math" panose="02040503050406030204" pitchFamily="18" charset="0"/>
                            <a:ea typeface="Cambria Math" panose="02040503050406030204" pitchFamily="18" charset="0"/>
                          </a:rPr>
                          <m:t>3</m:t>
                        </m:r>
                      </m:sub>
                    </m:sSub>
                  </m:oMath>
                </a14:m>
                <a:r>
                  <a:rPr lang="en-AU" sz="2400" dirty="0">
                    <a:latin typeface="Cambria Math" panose="02040503050406030204" pitchFamily="18" charset="0"/>
                    <a:ea typeface="Cambria Math" panose="02040503050406030204" pitchFamily="18" charset="0"/>
                  </a:rPr>
                  <a:t> is orthogonal to both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𝒀</m:t>
                        </m:r>
                      </m:e>
                      <m:sub>
                        <m:r>
                          <a:rPr lang="en-AU" sz="2400" i="1">
                            <a:latin typeface="Cambria Math" panose="02040503050406030204" pitchFamily="18" charset="0"/>
                            <a:ea typeface="Cambria Math" panose="02040503050406030204" pitchFamily="18" charset="0"/>
                          </a:rPr>
                          <m:t>1</m:t>
                        </m:r>
                      </m:sub>
                    </m:sSub>
                  </m:oMath>
                </a14:m>
                <a:r>
                  <a:rPr lang="en-AU" sz="2400" dirty="0">
                    <a:latin typeface="Cambria Math" panose="02040503050406030204" pitchFamily="18" charset="0"/>
                    <a:ea typeface="Cambria Math" panose="02040503050406030204" pitchFamily="18" charset="0"/>
                  </a:rPr>
                  <a:t> and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𝒀</m:t>
                        </m:r>
                      </m:e>
                      <m:sub>
                        <m:r>
                          <a:rPr lang="en-AU" sz="2400" b="0" i="1" smtClean="0">
                            <a:latin typeface="Cambria Math" panose="02040503050406030204" pitchFamily="18" charset="0"/>
                            <a:ea typeface="Cambria Math" panose="02040503050406030204" pitchFamily="18" charset="0"/>
                          </a:rPr>
                          <m:t>2</m:t>
                        </m:r>
                      </m:sub>
                    </m:sSub>
                  </m:oMath>
                </a14:m>
                <a:r>
                  <a:rPr lang="en-AU" sz="2400" dirty="0">
                    <a:latin typeface="Cambria Math" panose="02040503050406030204" pitchFamily="18" charset="0"/>
                    <a:ea typeface="Cambria Math" panose="02040503050406030204" pitchFamily="18" charset="0"/>
                  </a:rPr>
                  <a:t>.</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The process repeats itself until </a:t>
                </a:r>
                <a14:m>
                  <m:oMath xmlns:m="http://schemas.openxmlformats.org/officeDocument/2006/math">
                    <m:r>
                      <a:rPr lang="en-AU" sz="2400" i="1">
                        <a:latin typeface="Cambria Math" panose="02040503050406030204" pitchFamily="18" charset="0"/>
                        <a:ea typeface="Cambria Math" panose="02040503050406030204" pitchFamily="18" charset="0"/>
                      </a:rPr>
                      <m:t>𝑝</m:t>
                    </m:r>
                  </m:oMath>
                </a14:m>
                <a:r>
                  <a:rPr lang="en-AU" sz="2400" dirty="0">
                    <a:latin typeface="Cambria Math" panose="02040503050406030204" pitchFamily="18" charset="0"/>
                    <a:ea typeface="Cambria Math" panose="02040503050406030204" pitchFamily="18" charset="0"/>
                  </a:rPr>
                  <a:t> principal components are obtained.</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If there are </a:t>
                </a:r>
                <a14:m>
                  <m:oMath xmlns:m="http://schemas.openxmlformats.org/officeDocument/2006/math">
                    <m:r>
                      <a:rPr lang="en-AU" sz="2400" i="1">
                        <a:latin typeface="Cambria Math" panose="02040503050406030204" pitchFamily="18" charset="0"/>
                        <a:ea typeface="Cambria Math" panose="02040503050406030204" pitchFamily="18" charset="0"/>
                      </a:rPr>
                      <m:t>𝑛</m:t>
                    </m:r>
                  </m:oMath>
                </a14:m>
                <a:r>
                  <a:rPr lang="en-AU" sz="2400" dirty="0">
                    <a:latin typeface="Cambria Math" panose="02040503050406030204" pitchFamily="18" charset="0"/>
                    <a:ea typeface="Cambria Math" panose="02040503050406030204" pitchFamily="18" charset="0"/>
                  </a:rPr>
                  <a:t> observations with </a:t>
                </a:r>
                <a14:m>
                  <m:oMath xmlns:m="http://schemas.openxmlformats.org/officeDocument/2006/math">
                    <m:r>
                      <a:rPr lang="en-AU" sz="2400" i="1">
                        <a:latin typeface="Cambria Math" panose="02040503050406030204" pitchFamily="18" charset="0"/>
                        <a:ea typeface="Cambria Math" panose="02040503050406030204" pitchFamily="18" charset="0"/>
                      </a:rPr>
                      <m:t>𝑝</m:t>
                    </m:r>
                  </m:oMath>
                </a14:m>
                <a:r>
                  <a:rPr lang="en-AU" sz="2400" dirty="0">
                    <a:latin typeface="Cambria Math" panose="02040503050406030204" pitchFamily="18" charset="0"/>
                    <a:ea typeface="Cambria Math" panose="02040503050406030204" pitchFamily="18" charset="0"/>
                  </a:rPr>
                  <a:t> variables, then the number of distinct PCs is </a:t>
                </a:r>
                <a14:m>
                  <m:oMath xmlns:m="http://schemas.openxmlformats.org/officeDocument/2006/math">
                    <m:r>
                      <a:rPr lang="en-AU" sz="2400" i="1">
                        <a:latin typeface="Cambria Math" panose="02040503050406030204" pitchFamily="18" charset="0"/>
                        <a:ea typeface="Cambria Math" panose="02040503050406030204" pitchFamily="18" charset="0"/>
                      </a:rPr>
                      <m:t>𝑚𝑖𝑛</m:t>
                    </m:r>
                    <m:d>
                      <m:dPr>
                        <m:ctrlPr>
                          <a:rPr lang="en-AU" sz="2400" i="1">
                            <a:latin typeface="Cambria Math" panose="02040503050406030204" pitchFamily="18" charset="0"/>
                            <a:ea typeface="Cambria Math" panose="02040503050406030204" pitchFamily="18" charset="0"/>
                          </a:rPr>
                        </m:ctrlPr>
                      </m:dPr>
                      <m:e>
                        <m:r>
                          <a:rPr lang="en-AU" sz="2400" i="1">
                            <a:latin typeface="Cambria Math" panose="02040503050406030204" pitchFamily="18" charset="0"/>
                            <a:ea typeface="Cambria Math" panose="02040503050406030204" pitchFamily="18" charset="0"/>
                          </a:rPr>
                          <m:t>𝑛</m:t>
                        </m:r>
                        <m:r>
                          <a:rPr lang="en-AU" sz="2400" i="1">
                            <a:latin typeface="Cambria Math" panose="02040503050406030204" pitchFamily="18" charset="0"/>
                            <a:ea typeface="Cambria Math" panose="02040503050406030204" pitchFamily="18" charset="0"/>
                          </a:rPr>
                          <m:t>−1, </m:t>
                        </m:r>
                        <m:r>
                          <a:rPr lang="en-AU" sz="2400" i="1">
                            <a:latin typeface="Cambria Math" panose="02040503050406030204" pitchFamily="18" charset="0"/>
                            <a:ea typeface="Cambria Math" panose="02040503050406030204" pitchFamily="18" charset="0"/>
                          </a:rPr>
                          <m:t>𝑝</m:t>
                        </m:r>
                      </m:e>
                    </m:d>
                  </m:oMath>
                </a14:m>
                <a:endParaRPr lang="en-AU"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1236" t="-1221" r="-803"/>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39319121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A Graphical Illustration:</a:t>
            </a:r>
          </a:p>
          <a:p>
            <a:pPr marL="34290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rPr>
              <a:t>Let’s start with the iris dataset with </a:t>
            </a:r>
            <a:r>
              <a:rPr lang="en-AU" sz="2000" b="1" dirty="0">
                <a:latin typeface="Cambria Math" panose="02040503050406030204" pitchFamily="18" charset="0"/>
                <a:ea typeface="Cambria Math" panose="02040503050406030204" pitchFamily="18" charset="0"/>
              </a:rPr>
              <a:t>two</a:t>
            </a:r>
            <a:r>
              <a:rPr lang="en-AU" sz="2000" dirty="0">
                <a:latin typeface="Cambria Math" panose="02040503050406030204" pitchFamily="18" charset="0"/>
                <a:ea typeface="Cambria Math" panose="02040503050406030204" pitchFamily="18" charset="0"/>
              </a:rPr>
              <a:t> variables (features), </a:t>
            </a:r>
            <a:r>
              <a:rPr lang="en-AU" sz="2000" b="1" dirty="0">
                <a:latin typeface="Cambria Math" panose="02040503050406030204" pitchFamily="18" charset="0"/>
                <a:ea typeface="Cambria Math" panose="02040503050406030204" pitchFamily="18" charset="0"/>
              </a:rPr>
              <a:t>petal length </a:t>
            </a:r>
            <a:r>
              <a:rPr lang="en-AU" sz="2000" dirty="0">
                <a:latin typeface="Cambria Math" panose="02040503050406030204" pitchFamily="18" charset="0"/>
                <a:ea typeface="Cambria Math" panose="02040503050406030204" pitchFamily="18" charset="0"/>
              </a:rPr>
              <a:t>and </a:t>
            </a:r>
            <a:r>
              <a:rPr lang="en-AU" sz="2000" b="1" dirty="0">
                <a:latin typeface="Cambria Math" panose="02040503050406030204" pitchFamily="18" charset="0"/>
                <a:ea typeface="Cambria Math" panose="02040503050406030204" pitchFamily="18" charset="0"/>
              </a:rPr>
              <a:t>petal</a:t>
            </a:r>
            <a:r>
              <a:rPr lang="en-AU" sz="2000" dirty="0">
                <a:latin typeface="Cambria Math" panose="02040503050406030204" pitchFamily="18" charset="0"/>
                <a:ea typeface="Cambria Math" panose="02040503050406030204" pitchFamily="18" charset="0"/>
              </a:rPr>
              <a:t> </a:t>
            </a:r>
            <a:r>
              <a:rPr lang="en-AU" sz="2000" b="1" dirty="0">
                <a:latin typeface="Cambria Math" panose="02040503050406030204" pitchFamily="18" charset="0"/>
                <a:ea typeface="Cambria Math" panose="02040503050406030204" pitchFamily="18" charset="0"/>
              </a:rPr>
              <a:t>width</a:t>
            </a:r>
            <a:r>
              <a:rPr lang="en-AU" sz="2000" dirty="0">
                <a:latin typeface="Cambria Math" panose="02040503050406030204" pitchFamily="18" charset="0"/>
                <a:ea typeface="Cambria Math" panose="02040503050406030204" pitchFamily="18" charset="0"/>
              </a:rPr>
              <a:t>, and just between two (see below) of the three species.</a:t>
            </a:r>
            <a:endParaRPr lang="en-AU" sz="1000" dirty="0">
              <a:latin typeface="Cambria Math" panose="02040503050406030204" pitchFamily="18" charset="0"/>
              <a:ea typeface="Cambria Math" panose="02040503050406030204" pitchFamily="18" charset="0"/>
            </a:endParaRPr>
          </a:p>
        </p:txBody>
      </p:sp>
      <p:sp>
        <p:nvSpPr>
          <p:cNvPr id="6" name="Title 5"/>
          <p:cNvSpPr>
            <a:spLocks noGrp="1"/>
          </p:cNvSpPr>
          <p:nvPr>
            <p:ph type="title"/>
          </p:nvPr>
        </p:nvSpPr>
        <p:spPr/>
        <p:txBody>
          <a:bodyPr>
            <a:normAutofit/>
          </a:bodyPr>
          <a:lstStyle/>
          <a:p>
            <a:r>
              <a:rPr lang="en-US" sz="3200" dirty="0"/>
              <a:t>Principal Component Analysis (PCA)</a:t>
            </a:r>
          </a:p>
        </p:txBody>
      </p:sp>
      <p:pic>
        <p:nvPicPr>
          <p:cNvPr id="9" name="Picture 8">
            <a:extLst>
              <a:ext uri="{FF2B5EF4-FFF2-40B4-BE49-F238E27FC236}">
                <a16:creationId xmlns:a16="http://schemas.microsoft.com/office/drawing/2014/main" id="{C08550F6-FE53-4766-8D08-768FA458C20D}"/>
              </a:ext>
            </a:extLst>
          </p:cNvPr>
          <p:cNvPicPr>
            <a:picLocks noChangeAspect="1"/>
          </p:cNvPicPr>
          <p:nvPr/>
        </p:nvPicPr>
        <p:blipFill>
          <a:blip r:embed="rId3"/>
          <a:stretch>
            <a:fillRect/>
          </a:stretch>
        </p:blipFill>
        <p:spPr>
          <a:xfrm>
            <a:off x="6267487" y="2768325"/>
            <a:ext cx="3698177" cy="3317558"/>
          </a:xfrm>
          <a:prstGeom prst="rect">
            <a:avLst/>
          </a:prstGeom>
        </p:spPr>
      </p:pic>
      <p:pic>
        <p:nvPicPr>
          <p:cNvPr id="10" name="Picture 9">
            <a:extLst>
              <a:ext uri="{FF2B5EF4-FFF2-40B4-BE49-F238E27FC236}">
                <a16:creationId xmlns:a16="http://schemas.microsoft.com/office/drawing/2014/main" id="{837590A3-B542-4B1C-A182-A9BDDD01DA11}"/>
              </a:ext>
            </a:extLst>
          </p:cNvPr>
          <p:cNvPicPr>
            <a:picLocks noChangeAspect="1"/>
          </p:cNvPicPr>
          <p:nvPr/>
        </p:nvPicPr>
        <p:blipFill>
          <a:blip r:embed="rId4"/>
          <a:stretch>
            <a:fillRect/>
          </a:stretch>
        </p:blipFill>
        <p:spPr>
          <a:xfrm>
            <a:off x="2882295" y="2751951"/>
            <a:ext cx="2803208" cy="3384423"/>
          </a:xfrm>
          <a:prstGeom prst="rect">
            <a:avLst/>
          </a:prstGeom>
        </p:spPr>
      </p:pic>
    </p:spTree>
    <p:extLst>
      <p:ext uri="{BB962C8B-B14F-4D97-AF65-F5344CB8AC3E}">
        <p14:creationId xmlns:p14="http://schemas.microsoft.com/office/powerpoint/2010/main" val="2001323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A Graphical Illustration:</a:t>
                </a:r>
              </a:p>
              <a:p>
                <a:pPr>
                  <a:tabLst>
                    <a:tab pos="263525" algn="l"/>
                  </a:tabLst>
                </a:pPr>
                <a:r>
                  <a:rPr lang="en-AU" sz="2000" i="1" dirty="0">
                    <a:latin typeface="Cambria Math" panose="02040503050406030204" pitchFamily="18" charset="0"/>
                    <a:ea typeface="Cambria Math" panose="02040503050406030204" pitchFamily="18" charset="0"/>
                  </a:rPr>
                  <a:t>Step 1: Centre the data, i.e. subtract each x by the mean </a:t>
                </a:r>
                <a14:m>
                  <m:oMath xmlns:m="http://schemas.openxmlformats.org/officeDocument/2006/math">
                    <m:acc>
                      <m:accPr>
                        <m:chr m:val="̅"/>
                        <m:ctrlPr>
                          <a:rPr lang="en-AU" sz="2000" i="1">
                            <a:latin typeface="Cambria Math" panose="02040503050406030204" pitchFamily="18" charset="0"/>
                            <a:ea typeface="Cambria Math" panose="02040503050406030204" pitchFamily="18" charset="0"/>
                          </a:rPr>
                        </m:ctrlPr>
                      </m:accPr>
                      <m:e>
                        <m:r>
                          <a:rPr lang="en-AU" sz="2000" i="1">
                            <a:latin typeface="Cambria Math" panose="02040503050406030204" pitchFamily="18" charset="0"/>
                            <a:ea typeface="Cambria Math" panose="02040503050406030204" pitchFamily="18" charset="0"/>
                          </a:rPr>
                          <m:t>𝑥</m:t>
                        </m:r>
                      </m:e>
                    </m:acc>
                  </m:oMath>
                </a14:m>
                <a:r>
                  <a:rPr lang="en-AU" sz="2000" i="1" dirty="0">
                    <a:latin typeface="Cambria Math" panose="02040503050406030204" pitchFamily="18" charset="0"/>
                    <a:ea typeface="Cambria Math" panose="02040503050406030204" pitchFamily="18" charset="0"/>
                  </a:rPr>
                  <a:t>. </a:t>
                </a: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1236" t="-1221"/>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Principal Component Analysis (PCA)</a:t>
            </a:r>
          </a:p>
        </p:txBody>
      </p:sp>
      <p:grpSp>
        <p:nvGrpSpPr>
          <p:cNvPr id="2" name="Group 1">
            <a:extLst>
              <a:ext uri="{FF2B5EF4-FFF2-40B4-BE49-F238E27FC236}">
                <a16:creationId xmlns:a16="http://schemas.microsoft.com/office/drawing/2014/main" id="{9D4EAF86-4930-4197-8725-7DB9BF25B389}"/>
              </a:ext>
            </a:extLst>
          </p:cNvPr>
          <p:cNvGrpSpPr/>
          <p:nvPr/>
        </p:nvGrpSpPr>
        <p:grpSpPr>
          <a:xfrm>
            <a:off x="1740133" y="2729531"/>
            <a:ext cx="8711733" cy="2857500"/>
            <a:chOff x="1786343" y="3003057"/>
            <a:chExt cx="8711733" cy="2857500"/>
          </a:xfrm>
        </p:grpSpPr>
        <p:sp>
          <p:nvSpPr>
            <p:cNvPr id="4" name="Right Arrow 5">
              <a:extLst>
                <a:ext uri="{FF2B5EF4-FFF2-40B4-BE49-F238E27FC236}">
                  <a16:creationId xmlns:a16="http://schemas.microsoft.com/office/drawing/2014/main" id="{7C804DB2-F794-4311-894A-A76090CDC01F}"/>
                </a:ext>
              </a:extLst>
            </p:cNvPr>
            <p:cNvSpPr/>
            <p:nvPr/>
          </p:nvSpPr>
          <p:spPr>
            <a:xfrm>
              <a:off x="5749839" y="4254048"/>
              <a:ext cx="720080"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5" name="Picture 4">
              <a:extLst>
                <a:ext uri="{FF2B5EF4-FFF2-40B4-BE49-F238E27FC236}">
                  <a16:creationId xmlns:a16="http://schemas.microsoft.com/office/drawing/2014/main" id="{8C8A4865-F2B7-41ED-A9D8-A5C900F546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6343" y="3003057"/>
              <a:ext cx="4000500" cy="2857500"/>
            </a:xfrm>
            <a:prstGeom prst="rect">
              <a:avLst/>
            </a:prstGeom>
          </p:spPr>
        </p:pic>
        <p:pic>
          <p:nvPicPr>
            <p:cNvPr id="8" name="Picture 7">
              <a:extLst>
                <a:ext uri="{FF2B5EF4-FFF2-40B4-BE49-F238E27FC236}">
                  <a16:creationId xmlns:a16="http://schemas.microsoft.com/office/drawing/2014/main" id="{6751B16E-344E-44FB-A519-EBA1AB70680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97576" y="3003057"/>
              <a:ext cx="4000500" cy="2857500"/>
            </a:xfrm>
            <a:prstGeom prst="rect">
              <a:avLst/>
            </a:prstGeom>
          </p:spPr>
        </p:pic>
      </p:grpSp>
    </p:spTree>
    <p:extLst>
      <p:ext uri="{BB962C8B-B14F-4D97-AF65-F5344CB8AC3E}">
        <p14:creationId xmlns:p14="http://schemas.microsoft.com/office/powerpoint/2010/main" val="35699685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A Graphical Illustration:</a:t>
            </a:r>
          </a:p>
          <a:p>
            <a:pPr>
              <a:tabLst>
                <a:tab pos="263525" algn="l"/>
              </a:tabLst>
            </a:pPr>
            <a:r>
              <a:rPr lang="en-AU" sz="2000" i="1" dirty="0">
                <a:latin typeface="Cambria Math" panose="02040503050406030204" pitchFamily="18" charset="0"/>
                <a:ea typeface="Cambria Math" panose="02040503050406030204" pitchFamily="18" charset="0"/>
              </a:rPr>
              <a:t>Step 2: Determine the principal components, which formed the new axes.</a:t>
            </a:r>
          </a:p>
          <a:p>
            <a:pPr>
              <a:tabLst>
                <a:tab pos="263525" algn="l"/>
                <a:tab pos="1166813" algn="l"/>
              </a:tabLst>
            </a:pPr>
            <a:r>
              <a:rPr lang="en-AU" sz="2000" i="1" dirty="0">
                <a:latin typeface="Cambria Math" panose="02040503050406030204" pitchFamily="18" charset="0"/>
                <a:ea typeface="Cambria Math" panose="02040503050406030204" pitchFamily="18" charset="0"/>
              </a:rPr>
              <a:t>Step 3: Rotate the new axes so that PC1 is the horizontal axis and PC2 is the vertical axis.</a:t>
            </a:r>
          </a:p>
          <a:p>
            <a:pPr>
              <a:tabLst>
                <a:tab pos="263525" algn="l"/>
              </a:tabLst>
            </a:pPr>
            <a:endParaRPr lang="en-AU" sz="2000" i="1" dirty="0">
              <a:latin typeface="Cambria Math" panose="02040503050406030204" pitchFamily="18" charset="0"/>
              <a:ea typeface="Cambria Math" panose="02040503050406030204" pitchFamily="18" charset="0"/>
            </a:endParaRPr>
          </a:p>
        </p:txBody>
      </p:sp>
      <p:sp>
        <p:nvSpPr>
          <p:cNvPr id="6" name="Title 5"/>
          <p:cNvSpPr>
            <a:spLocks noGrp="1"/>
          </p:cNvSpPr>
          <p:nvPr>
            <p:ph type="title"/>
          </p:nvPr>
        </p:nvSpPr>
        <p:spPr/>
        <p:txBody>
          <a:bodyPr>
            <a:normAutofit/>
          </a:bodyPr>
          <a:lstStyle/>
          <a:p>
            <a:r>
              <a:rPr lang="en-US" sz="3200" dirty="0"/>
              <a:t>Principal Component Analysis (PCA)</a:t>
            </a:r>
          </a:p>
        </p:txBody>
      </p:sp>
      <p:grpSp>
        <p:nvGrpSpPr>
          <p:cNvPr id="3" name="Group 2">
            <a:extLst>
              <a:ext uri="{FF2B5EF4-FFF2-40B4-BE49-F238E27FC236}">
                <a16:creationId xmlns:a16="http://schemas.microsoft.com/office/drawing/2014/main" id="{ECA78B6E-3458-4DE8-AB93-3777FC47A3CA}"/>
              </a:ext>
            </a:extLst>
          </p:cNvPr>
          <p:cNvGrpSpPr/>
          <p:nvPr/>
        </p:nvGrpSpPr>
        <p:grpSpPr>
          <a:xfrm>
            <a:off x="1679794" y="3303740"/>
            <a:ext cx="8832412" cy="2977747"/>
            <a:chOff x="1608389" y="3129988"/>
            <a:chExt cx="8832412" cy="2977747"/>
          </a:xfrm>
        </p:grpSpPr>
        <p:sp>
          <p:nvSpPr>
            <p:cNvPr id="9" name="Right Arrow 7">
              <a:extLst>
                <a:ext uri="{FF2B5EF4-FFF2-40B4-BE49-F238E27FC236}">
                  <a16:creationId xmlns:a16="http://schemas.microsoft.com/office/drawing/2014/main" id="{C17ECAFE-E91E-49CE-A464-2CE210CB3CC4}"/>
                </a:ext>
              </a:extLst>
            </p:cNvPr>
            <p:cNvSpPr/>
            <p:nvPr/>
          </p:nvSpPr>
          <p:spPr>
            <a:xfrm>
              <a:off x="5641786" y="4342714"/>
              <a:ext cx="720080"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 name="Picture 9">
              <a:extLst>
                <a:ext uri="{FF2B5EF4-FFF2-40B4-BE49-F238E27FC236}">
                  <a16:creationId xmlns:a16="http://schemas.microsoft.com/office/drawing/2014/main" id="{83842328-C479-4513-B6A7-F44A87ABD9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8389" y="3129988"/>
              <a:ext cx="4000500" cy="2857500"/>
            </a:xfrm>
            <a:prstGeom prst="rect">
              <a:avLst/>
            </a:prstGeom>
          </p:spPr>
        </p:pic>
        <p:pic>
          <p:nvPicPr>
            <p:cNvPr id="11" name="Picture 10">
              <a:extLst>
                <a:ext uri="{FF2B5EF4-FFF2-40B4-BE49-F238E27FC236}">
                  <a16:creationId xmlns:a16="http://schemas.microsoft.com/office/drawing/2014/main" id="{BF33B9E3-DB52-454F-8B8C-EC6EDA1040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0301" y="3250235"/>
              <a:ext cx="4000500" cy="2857500"/>
            </a:xfrm>
            <a:prstGeom prst="rect">
              <a:avLst/>
            </a:prstGeom>
          </p:spPr>
        </p:pic>
      </p:grpSp>
    </p:spTree>
    <p:extLst>
      <p:ext uri="{BB962C8B-B14F-4D97-AF65-F5344CB8AC3E}">
        <p14:creationId xmlns:p14="http://schemas.microsoft.com/office/powerpoint/2010/main" val="11313771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The Procedure (cont’d)</a:t>
                </a: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The PCs can be derived with the </a:t>
                </a:r>
                <a:r>
                  <a:rPr lang="en-AU" sz="2400" dirty="0" err="1">
                    <a:latin typeface="Cambria Math" panose="02040503050406030204" pitchFamily="18" charset="0"/>
                    <a:ea typeface="Cambria Math" panose="02040503050406030204" pitchFamily="18" charset="0"/>
                  </a:rPr>
                  <a:t>eigen</a:t>
                </a:r>
                <a:r>
                  <a:rPr lang="en-AU" sz="2400" dirty="0">
                    <a:latin typeface="Cambria Math" panose="02040503050406030204" pitchFamily="18" charset="0"/>
                    <a:ea typeface="Cambria Math" panose="02040503050406030204" pitchFamily="18" charset="0"/>
                  </a:rPr>
                  <a:t>-decomposition of the covariance matrix, or via SVD of the data matrix. </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The process results in </a:t>
                </a:r>
                <a14:m>
                  <m:oMath xmlns:m="http://schemas.openxmlformats.org/officeDocument/2006/math">
                    <m:r>
                      <a:rPr lang="en-AU" sz="2400" i="1">
                        <a:latin typeface="Cambria Math" panose="02040503050406030204" pitchFamily="18" charset="0"/>
                        <a:ea typeface="Cambria Math" panose="02040503050406030204" pitchFamily="18" charset="0"/>
                      </a:rPr>
                      <m:t>𝑝</m:t>
                    </m:r>
                  </m:oMath>
                </a14:m>
                <a:r>
                  <a:rPr lang="en-AU" sz="2400" dirty="0">
                    <a:latin typeface="Cambria Math" panose="02040503050406030204" pitchFamily="18" charset="0"/>
                    <a:ea typeface="Cambria Math" panose="02040503050406030204" pitchFamily="18" charset="0"/>
                  </a:rPr>
                  <a:t> number of eigenvalues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2</m:t>
                        </m:r>
                      </m:sub>
                    </m:sSub>
                    <m:r>
                      <a:rPr lang="en-AU" sz="2400">
                        <a:latin typeface="Cambria Math" panose="02040503050406030204" pitchFamily="18" charset="0"/>
                        <a:ea typeface="Cambria Math" panose="02040503050406030204" pitchFamily="18" charset="0"/>
                      </a:rPr>
                      <m:t>, …,</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𝑝</m:t>
                        </m:r>
                      </m:sub>
                    </m:sSub>
                  </m:oMath>
                </a14:m>
                <a:r>
                  <a:rPr lang="en-AU" sz="2400" dirty="0">
                    <a:latin typeface="Cambria Math" panose="02040503050406030204" pitchFamily="18" charset="0"/>
                    <a:ea typeface="Cambria Math" panose="02040503050406030204" pitchFamily="18" charset="0"/>
                  </a:rPr>
                  <a:t> and corresponding eigenvectors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𝒆</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𝒆</m:t>
                        </m:r>
                      </m:e>
                      <m:sub>
                        <m:r>
                          <a:rPr lang="en-AU" sz="2400" i="1">
                            <a:latin typeface="Cambria Math" panose="02040503050406030204" pitchFamily="18" charset="0"/>
                            <a:ea typeface="Cambria Math" panose="02040503050406030204" pitchFamily="18" charset="0"/>
                          </a:rPr>
                          <m:t>2</m:t>
                        </m:r>
                      </m:sub>
                    </m:sSub>
                    <m:r>
                      <a:rPr lang="en-AU" sz="2400">
                        <a:latin typeface="Cambria Math" panose="02040503050406030204" pitchFamily="18" charset="0"/>
                        <a:ea typeface="Cambria Math" panose="02040503050406030204" pitchFamily="18" charset="0"/>
                      </a:rPr>
                      <m:t>, …,</m:t>
                    </m:r>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𝒆</m:t>
                        </m:r>
                      </m:e>
                      <m:sub>
                        <m:r>
                          <a:rPr lang="en-AU" sz="2400" i="1">
                            <a:latin typeface="Cambria Math" panose="02040503050406030204" pitchFamily="18" charset="0"/>
                            <a:ea typeface="Cambria Math" panose="02040503050406030204" pitchFamily="18" charset="0"/>
                          </a:rPr>
                          <m:t>𝑝</m:t>
                        </m:r>
                      </m:sub>
                    </m:sSub>
                  </m:oMath>
                </a14:m>
                <a:r>
                  <a:rPr lang="en-AU" sz="2400" dirty="0">
                    <a:latin typeface="Cambria Math" panose="02040503050406030204" pitchFamily="18" charset="0"/>
                    <a:ea typeface="Cambria Math" panose="02040503050406030204" pitchFamily="18" charset="0"/>
                  </a:rPr>
                  <a:t>.</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It turns out that the eigenvectors are orthogonal to each other, and therefore can be used as the coefficients for our PCs.</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14:m>
                  <m:oMath xmlns:m="http://schemas.openxmlformats.org/officeDocument/2006/math">
                    <m:r>
                      <a:rPr lang="en-AU" sz="2400" i="1">
                        <a:latin typeface="Cambria Math" panose="02040503050406030204" pitchFamily="18" charset="0"/>
                        <a:ea typeface="Cambria Math" panose="02040503050406030204" pitchFamily="18" charset="0"/>
                      </a:rPr>
                      <m:t>𝑉𝑎𝑟</m:t>
                    </m:r>
                    <m:d>
                      <m:dPr>
                        <m:ctrlPr>
                          <a:rPr lang="en-AU" sz="2400" i="1">
                            <a:latin typeface="Cambria Math" panose="02040503050406030204" pitchFamily="18" charset="0"/>
                            <a:ea typeface="Cambria Math" panose="02040503050406030204" pitchFamily="18" charset="0"/>
                          </a:rPr>
                        </m:ctrlPr>
                      </m:dPr>
                      <m:e>
                        <m:sSub>
                          <m:sSubPr>
                            <m:ctrlPr>
                              <a:rPr lang="en-AU" sz="2400" i="1">
                                <a:latin typeface="Cambria Math" panose="02040503050406030204" pitchFamily="18" charset="0"/>
                                <a:ea typeface="Cambria Math" panose="02040503050406030204" pitchFamily="18" charset="0"/>
                              </a:rPr>
                            </m:ctrlPr>
                          </m:sSubPr>
                          <m:e>
                            <m:r>
                              <a:rPr lang="en-AU" sz="2400" b="0" i="1" smtClean="0">
                                <a:latin typeface="Cambria Math" panose="02040503050406030204" pitchFamily="18" charset="0"/>
                                <a:ea typeface="Cambria Math" panose="02040503050406030204" pitchFamily="18" charset="0"/>
                              </a:rPr>
                              <m:t>𝑃𝐶</m:t>
                            </m:r>
                          </m:e>
                          <m:sub>
                            <m:r>
                              <a:rPr lang="en-AU" sz="2400" i="1">
                                <a:latin typeface="Cambria Math" panose="02040503050406030204" pitchFamily="18" charset="0"/>
                                <a:ea typeface="Cambria Math" panose="02040503050406030204" pitchFamily="18" charset="0"/>
                              </a:rPr>
                              <m:t>𝑖</m:t>
                            </m:r>
                          </m:sub>
                        </m:sSub>
                      </m:e>
                    </m:d>
                    <m:r>
                      <a:rPr lang="en-AU" sz="2400" b="0" i="1" smtClean="0">
                        <a:latin typeface="Cambria Math" panose="02040503050406030204" pitchFamily="18" charset="0"/>
                        <a:ea typeface="Cambria Math" panose="02040503050406030204" pitchFamily="18" charset="0"/>
                      </a:rPr>
                      <m:t>=</m:t>
                    </m:r>
                    <m:r>
                      <a:rPr lang="en-AU" sz="2400" i="1">
                        <a:latin typeface="Cambria Math" panose="02040503050406030204" pitchFamily="18" charset="0"/>
                        <a:ea typeface="Cambria Math" panose="02040503050406030204" pitchFamily="18" charset="0"/>
                      </a:rPr>
                      <m:t>𝑉𝑎𝑟</m:t>
                    </m:r>
                    <m:d>
                      <m:dPr>
                        <m:ctrlPr>
                          <a:rPr lang="en-AU" sz="2400" i="1">
                            <a:latin typeface="Cambria Math" panose="02040503050406030204" pitchFamily="18" charset="0"/>
                            <a:ea typeface="Cambria Math" panose="02040503050406030204" pitchFamily="18" charset="0"/>
                          </a:rPr>
                        </m:ctrlPr>
                      </m:dP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𝑌</m:t>
                            </m:r>
                          </m:e>
                          <m:sub>
                            <m:r>
                              <a:rPr lang="en-AU" sz="2400" i="1">
                                <a:latin typeface="Cambria Math" panose="02040503050406030204" pitchFamily="18" charset="0"/>
                                <a:ea typeface="Cambria Math" panose="02040503050406030204" pitchFamily="18" charset="0"/>
                              </a:rPr>
                              <m:t>𝑖</m:t>
                            </m:r>
                          </m:sub>
                        </m:sSub>
                      </m:e>
                    </m:d>
                    <m:r>
                      <a:rPr lang="en-AU" sz="2400" i="1">
                        <a:latin typeface="Cambria Math" panose="02040503050406030204" pitchFamily="18" charset="0"/>
                        <a:ea typeface="Cambria Math" panose="02040503050406030204" pitchFamily="18" charset="0"/>
                      </a:rPr>
                      <m:t>=</m:t>
                    </m:r>
                    <m:r>
                      <a:rPr lang="en-AU" sz="2400" i="1">
                        <a:latin typeface="Cambria Math" panose="02040503050406030204" pitchFamily="18" charset="0"/>
                        <a:ea typeface="Cambria Math" panose="02040503050406030204" pitchFamily="18" charset="0"/>
                      </a:rPr>
                      <m:t>𝑉𝑎𝑟</m:t>
                    </m:r>
                    <m:d>
                      <m:dPr>
                        <m:ctrlPr>
                          <a:rPr lang="en-AU" sz="2400" i="1">
                            <a:latin typeface="Cambria Math" panose="02040503050406030204" pitchFamily="18" charset="0"/>
                            <a:ea typeface="Cambria Math" panose="02040503050406030204" pitchFamily="18" charset="0"/>
                          </a:rPr>
                        </m:ctrlPr>
                      </m:dPr>
                      <m:e>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𝒆</m:t>
                            </m:r>
                          </m:e>
                          <m:sub>
                            <m:r>
                              <a:rPr lang="en-AU" sz="2400" i="1">
                                <a:latin typeface="Cambria Math" panose="02040503050406030204" pitchFamily="18" charset="0"/>
                                <a:ea typeface="Cambria Math" panose="02040503050406030204" pitchFamily="18" charset="0"/>
                              </a:rPr>
                              <m:t>𝑖</m:t>
                            </m:r>
                            <m:r>
                              <a:rPr lang="en-AU" sz="2400" i="1">
                                <a:latin typeface="Cambria Math" panose="02040503050406030204" pitchFamily="18" charset="0"/>
                                <a:ea typeface="Cambria Math" panose="02040503050406030204" pitchFamily="18" charset="0"/>
                              </a:rPr>
                              <m:t>1</m:t>
                            </m:r>
                          </m:sub>
                        </m:sSub>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𝑿</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𝒆</m:t>
                            </m:r>
                          </m:e>
                          <m:sub>
                            <m:r>
                              <a:rPr lang="en-AU" sz="2400" i="1">
                                <a:latin typeface="Cambria Math" panose="02040503050406030204" pitchFamily="18" charset="0"/>
                                <a:ea typeface="Cambria Math" panose="02040503050406030204" pitchFamily="18" charset="0"/>
                              </a:rPr>
                              <m:t>𝑖</m:t>
                            </m:r>
                            <m:r>
                              <a:rPr lang="en-AU" sz="2400" i="1">
                                <a:latin typeface="Cambria Math" panose="02040503050406030204" pitchFamily="18" charset="0"/>
                                <a:ea typeface="Cambria Math" panose="02040503050406030204" pitchFamily="18" charset="0"/>
                              </a:rPr>
                              <m:t>2</m:t>
                            </m:r>
                          </m:sub>
                        </m:sSub>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𝑿</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𝒆</m:t>
                            </m:r>
                          </m:e>
                          <m:sub>
                            <m:r>
                              <a:rPr lang="en-AU" sz="2400" i="1">
                                <a:latin typeface="Cambria Math" panose="02040503050406030204" pitchFamily="18" charset="0"/>
                                <a:ea typeface="Cambria Math" panose="02040503050406030204" pitchFamily="18" charset="0"/>
                              </a:rPr>
                              <m:t>𝑖𝑝</m:t>
                            </m:r>
                          </m:sub>
                        </m:sSub>
                        <m:sSub>
                          <m:sSubPr>
                            <m:ctrlPr>
                              <a:rPr lang="en-AU" sz="2400" i="1">
                                <a:latin typeface="Cambria Math" panose="02040503050406030204" pitchFamily="18" charset="0"/>
                                <a:ea typeface="Cambria Math" panose="02040503050406030204" pitchFamily="18" charset="0"/>
                              </a:rPr>
                            </m:ctrlPr>
                          </m:sSubPr>
                          <m:e>
                            <m:r>
                              <a:rPr lang="en-AU" sz="2400" b="1" i="1">
                                <a:latin typeface="Cambria Math" panose="02040503050406030204" pitchFamily="18" charset="0"/>
                                <a:ea typeface="Cambria Math" panose="02040503050406030204" pitchFamily="18" charset="0"/>
                              </a:rPr>
                              <m:t>𝑿</m:t>
                            </m:r>
                          </m:e>
                          <m:sub>
                            <m:r>
                              <a:rPr lang="en-AU" sz="2400" i="1">
                                <a:latin typeface="Cambria Math" panose="02040503050406030204" pitchFamily="18" charset="0"/>
                                <a:ea typeface="Cambria Math" panose="02040503050406030204" pitchFamily="18" charset="0"/>
                              </a:rPr>
                              <m:t>𝑝</m:t>
                            </m:r>
                          </m:sub>
                        </m:sSub>
                      </m:e>
                    </m:d>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𝑖</m:t>
                        </m:r>
                      </m:sub>
                    </m:sSub>
                  </m:oMath>
                </a14:m>
                <a:r>
                  <a:rPr lang="en-AU" sz="2400" dirty="0">
                    <a:latin typeface="Cambria Math" panose="02040503050406030204" pitchFamily="18" charset="0"/>
                    <a:ea typeface="Cambria Math" panose="02040503050406030204" pitchFamily="18" charset="0"/>
                  </a:rPr>
                  <a:t>.</a:t>
                </a: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1236" t="-1221" r="-556"/>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4203041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The Procedure (cont’d)</a:t>
                </a:r>
              </a:p>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Note that the eigenvalues and eigenvectors are arranged in a manner that </a:t>
                </a:r>
                <a14:m>
                  <m:oMath xmlns:m="http://schemas.openxmlformats.org/officeDocument/2006/math">
                    <m:sSub>
                      <m:sSubPr>
                        <m:ctrlPr>
                          <a:rPr lang="en-AU" sz="2200" i="1">
                            <a:latin typeface="Cambria Math" panose="02040503050406030204" pitchFamily="18" charset="0"/>
                            <a:ea typeface="Cambria Math" panose="02040503050406030204" pitchFamily="18" charset="0"/>
                          </a:rPr>
                        </m:ctrlPr>
                      </m:sSubPr>
                      <m:e>
                        <m:r>
                          <a:rPr lang="en-AU" sz="2200" i="1">
                            <a:latin typeface="Cambria Math" panose="02040503050406030204" pitchFamily="18" charset="0"/>
                            <a:ea typeface="Cambria Math" panose="02040503050406030204" pitchFamily="18" charset="0"/>
                          </a:rPr>
                          <m:t>𝜆</m:t>
                        </m:r>
                      </m:e>
                      <m:sub>
                        <m:r>
                          <a:rPr lang="en-AU" sz="2200" i="1">
                            <a:latin typeface="Cambria Math" panose="02040503050406030204" pitchFamily="18" charset="0"/>
                            <a:ea typeface="Cambria Math" panose="02040503050406030204" pitchFamily="18" charset="0"/>
                          </a:rPr>
                          <m:t>1</m:t>
                        </m:r>
                      </m:sub>
                    </m:sSub>
                    <m:r>
                      <a:rPr lang="en-AU" sz="2200" i="1">
                        <a:latin typeface="Cambria Math" panose="02040503050406030204" pitchFamily="18" charset="0"/>
                        <a:ea typeface="Cambria Math" panose="02040503050406030204" pitchFamily="18" charset="0"/>
                      </a:rPr>
                      <m:t>≥</m:t>
                    </m:r>
                    <m:sSub>
                      <m:sSubPr>
                        <m:ctrlPr>
                          <a:rPr lang="en-AU" sz="2200" i="1">
                            <a:latin typeface="Cambria Math" panose="02040503050406030204" pitchFamily="18" charset="0"/>
                            <a:ea typeface="Cambria Math" panose="02040503050406030204" pitchFamily="18" charset="0"/>
                          </a:rPr>
                        </m:ctrlPr>
                      </m:sSubPr>
                      <m:e>
                        <m:r>
                          <a:rPr lang="en-AU" sz="2200" i="1">
                            <a:latin typeface="Cambria Math" panose="02040503050406030204" pitchFamily="18" charset="0"/>
                            <a:ea typeface="Cambria Math" panose="02040503050406030204" pitchFamily="18" charset="0"/>
                          </a:rPr>
                          <m:t>𝜆</m:t>
                        </m:r>
                      </m:e>
                      <m:sub>
                        <m:r>
                          <a:rPr lang="en-AU" sz="2200" i="1">
                            <a:latin typeface="Cambria Math" panose="02040503050406030204" pitchFamily="18" charset="0"/>
                            <a:ea typeface="Cambria Math" panose="02040503050406030204" pitchFamily="18" charset="0"/>
                          </a:rPr>
                          <m:t>2</m:t>
                        </m:r>
                      </m:sub>
                    </m:sSub>
                    <m:r>
                      <a:rPr lang="en-AU" sz="2200">
                        <a:latin typeface="Cambria Math" panose="02040503050406030204" pitchFamily="18" charset="0"/>
                        <a:ea typeface="Cambria Math" panose="02040503050406030204" pitchFamily="18" charset="0"/>
                      </a:rPr>
                      <m:t>≥…</m:t>
                    </m:r>
                    <m:r>
                      <a:rPr lang="en-AU" sz="2200" i="1">
                        <a:latin typeface="Cambria Math" panose="02040503050406030204" pitchFamily="18" charset="0"/>
                        <a:ea typeface="Cambria Math" panose="02040503050406030204" pitchFamily="18" charset="0"/>
                      </a:rPr>
                      <m:t>≥</m:t>
                    </m:r>
                    <m:sSub>
                      <m:sSubPr>
                        <m:ctrlPr>
                          <a:rPr lang="en-AU" sz="2200" i="1">
                            <a:latin typeface="Cambria Math" panose="02040503050406030204" pitchFamily="18" charset="0"/>
                            <a:ea typeface="Cambria Math" panose="02040503050406030204" pitchFamily="18" charset="0"/>
                          </a:rPr>
                        </m:ctrlPr>
                      </m:sSubPr>
                      <m:e>
                        <m:r>
                          <a:rPr lang="en-AU" sz="2200" i="1">
                            <a:latin typeface="Cambria Math" panose="02040503050406030204" pitchFamily="18" charset="0"/>
                            <a:ea typeface="Cambria Math" panose="02040503050406030204" pitchFamily="18" charset="0"/>
                          </a:rPr>
                          <m:t>𝜆</m:t>
                        </m:r>
                      </m:e>
                      <m:sub>
                        <m:r>
                          <a:rPr lang="en-AU" sz="2200" i="1">
                            <a:latin typeface="Cambria Math" panose="02040503050406030204" pitchFamily="18" charset="0"/>
                            <a:ea typeface="Cambria Math" panose="02040503050406030204" pitchFamily="18" charset="0"/>
                          </a:rPr>
                          <m:t>𝑝</m:t>
                        </m:r>
                      </m:sub>
                    </m:sSub>
                  </m:oMath>
                </a14:m>
                <a:r>
                  <a:rPr lang="en-AU" sz="2200" dirty="0">
                    <a:latin typeface="Cambria Math" panose="02040503050406030204" pitchFamily="18" charset="0"/>
                    <a:ea typeface="Cambria Math" panose="02040503050406030204" pitchFamily="18" charset="0"/>
                  </a:rPr>
                  <a:t>. </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PC1 (corresponds to </a:t>
                </a:r>
                <a14:m>
                  <m:oMath xmlns:m="http://schemas.openxmlformats.org/officeDocument/2006/math">
                    <m:sSub>
                      <m:sSubPr>
                        <m:ctrlPr>
                          <a:rPr lang="en-AU" sz="2200" i="1">
                            <a:latin typeface="Cambria Math" panose="02040503050406030204" pitchFamily="18" charset="0"/>
                            <a:ea typeface="Cambria Math" panose="02040503050406030204" pitchFamily="18" charset="0"/>
                          </a:rPr>
                        </m:ctrlPr>
                      </m:sSubPr>
                      <m:e>
                        <m:r>
                          <a:rPr lang="en-AU" sz="2200" i="1">
                            <a:latin typeface="Cambria Math" panose="02040503050406030204" pitchFamily="18" charset="0"/>
                            <a:ea typeface="Cambria Math" panose="02040503050406030204" pitchFamily="18" charset="0"/>
                          </a:rPr>
                          <m:t>𝜆</m:t>
                        </m:r>
                      </m:e>
                      <m:sub>
                        <m:r>
                          <a:rPr lang="en-AU" sz="2200" i="1">
                            <a:latin typeface="Cambria Math" panose="02040503050406030204" pitchFamily="18" charset="0"/>
                            <a:ea typeface="Cambria Math" panose="02040503050406030204" pitchFamily="18" charset="0"/>
                          </a:rPr>
                          <m:t>1</m:t>
                        </m:r>
                      </m:sub>
                    </m:sSub>
                  </m:oMath>
                </a14:m>
                <a:r>
                  <a:rPr lang="en-AU" sz="2200" dirty="0">
                    <a:latin typeface="Cambria Math" panose="02040503050406030204" pitchFamily="18" charset="0"/>
                    <a:ea typeface="Cambria Math" panose="02040503050406030204" pitchFamily="18" charset="0"/>
                  </a:rPr>
                  <a:t>) explains the maximum variability relative to all other PCs, followed by PC2, then PC3 and so on.</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We note that the total variation can be calculated as follows:</a:t>
                </a:r>
              </a:p>
              <a:p>
                <a:pPr>
                  <a:tabLst>
                    <a:tab pos="895350" algn="l"/>
                    <a:tab pos="3228975" algn="l"/>
                  </a:tabLst>
                </a:pPr>
                <a:r>
                  <a:rPr lang="en-AU" sz="2200" dirty="0">
                    <a:latin typeface="Cambria Math" panose="02040503050406030204" pitchFamily="18" charset="0"/>
                    <a:ea typeface="Cambria Math" panose="02040503050406030204" pitchFamily="18" charset="0"/>
                  </a:rPr>
                  <a:t>	</a:t>
                </a:r>
                <a14:m>
                  <m:oMath xmlns:m="http://schemas.openxmlformats.org/officeDocument/2006/math">
                    <m:r>
                      <a:rPr lang="en-AU" sz="2200" i="1">
                        <a:latin typeface="Cambria Math" panose="02040503050406030204" pitchFamily="18" charset="0"/>
                        <a:ea typeface="Cambria Math" panose="02040503050406030204" pitchFamily="18" charset="0"/>
                      </a:rPr>
                      <m:t>𝑇𝑜𝑡𝑎𝑙</m:t>
                    </m:r>
                    <m:r>
                      <a:rPr lang="en-AU" sz="2200" i="1">
                        <a:latin typeface="Cambria Math" panose="02040503050406030204" pitchFamily="18" charset="0"/>
                        <a:ea typeface="Cambria Math" panose="02040503050406030204" pitchFamily="18" charset="0"/>
                      </a:rPr>
                      <m:t> </m:t>
                    </m:r>
                    <m:r>
                      <a:rPr lang="en-AU" sz="2200" i="1">
                        <a:latin typeface="Cambria Math" panose="02040503050406030204" pitchFamily="18" charset="0"/>
                        <a:ea typeface="Cambria Math" panose="02040503050406030204" pitchFamily="18" charset="0"/>
                      </a:rPr>
                      <m:t>𝑣𝑎𝑟𝑖𝑎𝑛𝑐𝑒</m:t>
                    </m:r>
                    <m:d>
                      <m:dPr>
                        <m:ctrlPr>
                          <a:rPr lang="en-AU" sz="2200" i="1">
                            <a:latin typeface="Cambria Math" panose="02040503050406030204" pitchFamily="18" charset="0"/>
                            <a:ea typeface="Cambria Math" panose="02040503050406030204" pitchFamily="18" charset="0"/>
                          </a:rPr>
                        </m:ctrlPr>
                      </m:dPr>
                      <m:e>
                        <m:r>
                          <a:rPr lang="en-AU" sz="2200" i="1">
                            <a:latin typeface="Cambria Math" panose="02040503050406030204" pitchFamily="18" charset="0"/>
                            <a:ea typeface="Cambria Math" panose="02040503050406030204" pitchFamily="18" charset="0"/>
                          </a:rPr>
                          <m:t>𝑋</m:t>
                        </m:r>
                      </m:e>
                    </m:d>
                  </m:oMath>
                </a14:m>
                <a:r>
                  <a:rPr lang="en-AU" sz="2200" dirty="0">
                    <a:latin typeface="Cambria Math" panose="02040503050406030204" pitchFamily="18" charset="0"/>
                    <a:ea typeface="Cambria Math" panose="02040503050406030204" pitchFamily="18" charset="0"/>
                  </a:rPr>
                  <a:t>	</a:t>
                </a:r>
                <a14:m>
                  <m:oMath xmlns:m="http://schemas.openxmlformats.org/officeDocument/2006/math">
                    <m:r>
                      <a:rPr lang="en-AU" sz="2200" i="1">
                        <a:latin typeface="Cambria Math" panose="02040503050406030204" pitchFamily="18" charset="0"/>
                        <a:ea typeface="Cambria Math" panose="02040503050406030204" pitchFamily="18" charset="0"/>
                      </a:rPr>
                      <m:t>=</m:t>
                    </m:r>
                    <m:r>
                      <a:rPr lang="en-AU" sz="2200" i="1">
                        <a:latin typeface="Cambria Math" panose="02040503050406030204" pitchFamily="18" charset="0"/>
                        <a:ea typeface="Cambria Math" panose="02040503050406030204" pitchFamily="18" charset="0"/>
                      </a:rPr>
                      <m:t>𝑇𝑜𝑡𝑎𝑙</m:t>
                    </m:r>
                    <m:r>
                      <a:rPr lang="en-AU" sz="2200" i="1">
                        <a:latin typeface="Cambria Math" panose="02040503050406030204" pitchFamily="18" charset="0"/>
                        <a:ea typeface="Cambria Math" panose="02040503050406030204" pitchFamily="18" charset="0"/>
                      </a:rPr>
                      <m:t> </m:t>
                    </m:r>
                    <m:r>
                      <a:rPr lang="en-AU" sz="2200" i="1">
                        <a:latin typeface="Cambria Math" panose="02040503050406030204" pitchFamily="18" charset="0"/>
                        <a:ea typeface="Cambria Math" panose="02040503050406030204" pitchFamily="18" charset="0"/>
                      </a:rPr>
                      <m:t>𝑣𝑎𝑟𝑖𝑎𝑛𝑐𝑒</m:t>
                    </m:r>
                    <m:d>
                      <m:dPr>
                        <m:ctrlPr>
                          <a:rPr lang="en-AU" sz="2200" i="1">
                            <a:latin typeface="Cambria Math" panose="02040503050406030204" pitchFamily="18" charset="0"/>
                            <a:ea typeface="Cambria Math" panose="02040503050406030204" pitchFamily="18" charset="0"/>
                          </a:rPr>
                        </m:ctrlPr>
                      </m:dPr>
                      <m:e>
                        <m:r>
                          <a:rPr lang="en-AU" sz="2200" i="1">
                            <a:latin typeface="Cambria Math" panose="02040503050406030204" pitchFamily="18" charset="0"/>
                            <a:ea typeface="Cambria Math" panose="02040503050406030204" pitchFamily="18" charset="0"/>
                          </a:rPr>
                          <m:t>𝑌</m:t>
                        </m:r>
                      </m:e>
                    </m:d>
                  </m:oMath>
                </a14:m>
                <a:endParaRPr lang="en-AU" sz="2200" dirty="0">
                  <a:latin typeface="Cambria Math" panose="02040503050406030204" pitchFamily="18" charset="0"/>
                  <a:ea typeface="Cambria Math" panose="02040503050406030204" pitchFamily="18" charset="0"/>
                </a:endParaRPr>
              </a:p>
              <a:p>
                <a:pPr>
                  <a:tabLst>
                    <a:tab pos="895350" algn="l"/>
                    <a:tab pos="3228975" algn="l"/>
                  </a:tabLst>
                </a:pPr>
                <a:r>
                  <a:rPr lang="en-AU" sz="2200" dirty="0">
                    <a:latin typeface="Cambria Math" panose="02040503050406030204" pitchFamily="18" charset="0"/>
                    <a:ea typeface="Cambria Math" panose="02040503050406030204" pitchFamily="18" charset="0"/>
                  </a:rPr>
                  <a:t>		</a:t>
                </a:r>
                <a14:m>
                  <m:oMath xmlns:m="http://schemas.openxmlformats.org/officeDocument/2006/math">
                    <m:r>
                      <a:rPr lang="en-AU" sz="2200" i="1">
                        <a:latin typeface="Cambria Math" panose="02040503050406030204" pitchFamily="18" charset="0"/>
                        <a:ea typeface="Cambria Math" panose="02040503050406030204" pitchFamily="18" charset="0"/>
                      </a:rPr>
                      <m:t>=</m:t>
                    </m:r>
                    <m:sSub>
                      <m:sSubPr>
                        <m:ctrlPr>
                          <a:rPr lang="en-AU" sz="2200" i="1">
                            <a:latin typeface="Cambria Math" panose="02040503050406030204" pitchFamily="18" charset="0"/>
                            <a:ea typeface="Cambria Math" panose="02040503050406030204" pitchFamily="18" charset="0"/>
                          </a:rPr>
                        </m:ctrlPr>
                      </m:sSubPr>
                      <m:e>
                        <m:r>
                          <a:rPr lang="en-AU" sz="2200" i="1">
                            <a:latin typeface="Cambria Math" panose="02040503050406030204" pitchFamily="18" charset="0"/>
                            <a:ea typeface="Cambria Math" panose="02040503050406030204" pitchFamily="18" charset="0"/>
                          </a:rPr>
                          <m:t>𝜆</m:t>
                        </m:r>
                      </m:e>
                      <m:sub>
                        <m:r>
                          <a:rPr lang="en-AU" sz="2200" i="1">
                            <a:latin typeface="Cambria Math" panose="02040503050406030204" pitchFamily="18" charset="0"/>
                            <a:ea typeface="Cambria Math" panose="02040503050406030204" pitchFamily="18" charset="0"/>
                          </a:rPr>
                          <m:t>1</m:t>
                        </m:r>
                      </m:sub>
                    </m:sSub>
                    <m:r>
                      <a:rPr lang="en-AU" sz="2200" i="1">
                        <a:latin typeface="Cambria Math" panose="02040503050406030204" pitchFamily="18" charset="0"/>
                        <a:ea typeface="Cambria Math" panose="02040503050406030204" pitchFamily="18" charset="0"/>
                      </a:rPr>
                      <m:t>+</m:t>
                    </m:r>
                    <m:sSub>
                      <m:sSubPr>
                        <m:ctrlPr>
                          <a:rPr lang="en-AU" sz="2200" i="1">
                            <a:latin typeface="Cambria Math" panose="02040503050406030204" pitchFamily="18" charset="0"/>
                            <a:ea typeface="Cambria Math" panose="02040503050406030204" pitchFamily="18" charset="0"/>
                          </a:rPr>
                        </m:ctrlPr>
                      </m:sSubPr>
                      <m:e>
                        <m:r>
                          <a:rPr lang="en-AU" sz="2200" i="1">
                            <a:latin typeface="Cambria Math" panose="02040503050406030204" pitchFamily="18" charset="0"/>
                            <a:ea typeface="Cambria Math" panose="02040503050406030204" pitchFamily="18" charset="0"/>
                          </a:rPr>
                          <m:t>𝜆</m:t>
                        </m:r>
                      </m:e>
                      <m:sub>
                        <m:r>
                          <a:rPr lang="en-AU" sz="2200" i="1">
                            <a:latin typeface="Cambria Math" panose="02040503050406030204" pitchFamily="18" charset="0"/>
                            <a:ea typeface="Cambria Math" panose="02040503050406030204" pitchFamily="18" charset="0"/>
                          </a:rPr>
                          <m:t>2</m:t>
                        </m:r>
                      </m:sub>
                    </m:sSub>
                    <m:r>
                      <a:rPr lang="en-AU" sz="2200" i="1">
                        <a:latin typeface="Cambria Math" panose="02040503050406030204" pitchFamily="18" charset="0"/>
                        <a:ea typeface="Cambria Math" panose="02040503050406030204" pitchFamily="18" charset="0"/>
                      </a:rPr>
                      <m:t>+⋯+</m:t>
                    </m:r>
                    <m:sSub>
                      <m:sSubPr>
                        <m:ctrlPr>
                          <a:rPr lang="en-AU" sz="2200" i="1">
                            <a:latin typeface="Cambria Math" panose="02040503050406030204" pitchFamily="18" charset="0"/>
                            <a:ea typeface="Cambria Math" panose="02040503050406030204" pitchFamily="18" charset="0"/>
                          </a:rPr>
                        </m:ctrlPr>
                      </m:sSubPr>
                      <m:e>
                        <m:r>
                          <a:rPr lang="en-AU" sz="2200" i="1">
                            <a:latin typeface="Cambria Math" panose="02040503050406030204" pitchFamily="18" charset="0"/>
                            <a:ea typeface="Cambria Math" panose="02040503050406030204" pitchFamily="18" charset="0"/>
                          </a:rPr>
                          <m:t>𝜆</m:t>
                        </m:r>
                      </m:e>
                      <m:sub>
                        <m:r>
                          <a:rPr lang="en-AU" sz="2200" i="1">
                            <a:latin typeface="Cambria Math" panose="02040503050406030204" pitchFamily="18" charset="0"/>
                            <a:ea typeface="Cambria Math" panose="02040503050406030204" pitchFamily="18" charset="0"/>
                          </a:rPr>
                          <m:t>𝑝</m:t>
                        </m:r>
                      </m:sub>
                    </m:sSub>
                    <m:r>
                      <a:rPr lang="en-AU" sz="2200" i="1">
                        <a:latin typeface="Cambria Math" panose="02040503050406030204" pitchFamily="18" charset="0"/>
                        <a:ea typeface="Cambria Math" panose="02040503050406030204" pitchFamily="18" charset="0"/>
                      </a:rPr>
                      <m:t>=</m:t>
                    </m:r>
                    <m:nary>
                      <m:naryPr>
                        <m:chr m:val="∑"/>
                        <m:ctrlPr>
                          <a:rPr lang="en-AU" sz="2200" i="1">
                            <a:latin typeface="Cambria Math" panose="02040503050406030204" pitchFamily="18" charset="0"/>
                            <a:ea typeface="Cambria Math" panose="02040503050406030204" pitchFamily="18" charset="0"/>
                          </a:rPr>
                        </m:ctrlPr>
                      </m:naryPr>
                      <m:sub>
                        <m:r>
                          <m:rPr>
                            <m:brk m:alnAt="23"/>
                          </m:rPr>
                          <a:rPr lang="en-AU" sz="2200" i="1">
                            <a:latin typeface="Cambria Math" panose="02040503050406030204" pitchFamily="18" charset="0"/>
                            <a:ea typeface="Cambria Math" panose="02040503050406030204" pitchFamily="18" charset="0"/>
                          </a:rPr>
                          <m:t>𝑗</m:t>
                        </m:r>
                        <m:r>
                          <a:rPr lang="en-AU" sz="2200" i="1">
                            <a:latin typeface="Cambria Math" panose="02040503050406030204" pitchFamily="18" charset="0"/>
                            <a:ea typeface="Cambria Math" panose="02040503050406030204" pitchFamily="18" charset="0"/>
                          </a:rPr>
                          <m:t>=1</m:t>
                        </m:r>
                      </m:sub>
                      <m:sup>
                        <m:r>
                          <a:rPr lang="en-AU" sz="2200" i="1">
                            <a:latin typeface="Cambria Math" panose="02040503050406030204" pitchFamily="18" charset="0"/>
                            <a:ea typeface="Cambria Math" panose="02040503050406030204" pitchFamily="18" charset="0"/>
                          </a:rPr>
                          <m:t>𝑝</m:t>
                        </m:r>
                      </m:sup>
                      <m:e>
                        <m:sSub>
                          <m:sSubPr>
                            <m:ctrlPr>
                              <a:rPr lang="en-AU" sz="2200" i="1">
                                <a:latin typeface="Cambria Math" panose="02040503050406030204" pitchFamily="18" charset="0"/>
                                <a:ea typeface="Cambria Math" panose="02040503050406030204" pitchFamily="18" charset="0"/>
                              </a:rPr>
                            </m:ctrlPr>
                          </m:sSubPr>
                          <m:e>
                            <m:r>
                              <a:rPr lang="en-AU" sz="2200" i="1">
                                <a:latin typeface="Cambria Math" panose="02040503050406030204" pitchFamily="18" charset="0"/>
                                <a:ea typeface="Cambria Math" panose="02040503050406030204" pitchFamily="18" charset="0"/>
                              </a:rPr>
                              <m:t>𝜆</m:t>
                            </m:r>
                          </m:e>
                          <m:sub>
                            <m:r>
                              <a:rPr lang="en-AU" sz="2200" i="1">
                                <a:latin typeface="Cambria Math" panose="02040503050406030204" pitchFamily="18" charset="0"/>
                                <a:ea typeface="Cambria Math" panose="02040503050406030204" pitchFamily="18" charset="0"/>
                              </a:rPr>
                              <m:t>𝑗</m:t>
                            </m:r>
                          </m:sub>
                        </m:sSub>
                      </m:e>
                    </m:nary>
                  </m:oMath>
                </a14:m>
                <a:endParaRPr lang="en-AU" sz="2200" dirty="0">
                  <a:latin typeface="Cambria Math" panose="02040503050406030204" pitchFamily="18" charset="0"/>
                  <a:ea typeface="Cambria Math" panose="02040503050406030204" pitchFamily="18" charset="0"/>
                </a:endParaRPr>
              </a:p>
              <a:p>
                <a:pPr>
                  <a:tabLst>
                    <a:tab pos="895350" algn="l"/>
                    <a:tab pos="3228975" algn="l"/>
                  </a:tabLst>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No information is loss through the PCA process if all components are considered.</a:t>
                </a: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1236" t="-1221" r="-618" b="-7448"/>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22341706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The Procedure (cont’d)</a:t>
                </a: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It follows that the </a:t>
                </a:r>
                <a14:m>
                  <m:oMath xmlns:m="http://schemas.openxmlformats.org/officeDocument/2006/math">
                    <m:sSup>
                      <m:sSupPr>
                        <m:ctrlPr>
                          <a:rPr lang="en-AU" sz="2400" i="1">
                            <a:latin typeface="Cambria Math" panose="02040503050406030204" pitchFamily="18" charset="0"/>
                            <a:ea typeface="Cambria Math" panose="02040503050406030204" pitchFamily="18" charset="0"/>
                          </a:rPr>
                        </m:ctrlPr>
                      </m:sSupPr>
                      <m:e>
                        <m:r>
                          <a:rPr lang="en-AU" sz="2400" i="1">
                            <a:latin typeface="Cambria Math" panose="02040503050406030204" pitchFamily="18" charset="0"/>
                            <a:ea typeface="Cambria Math" panose="02040503050406030204" pitchFamily="18" charset="0"/>
                          </a:rPr>
                          <m:t>𝑖</m:t>
                        </m:r>
                      </m:e>
                      <m:sup>
                        <m:r>
                          <m:rPr>
                            <m:nor/>
                          </m:rPr>
                          <a:rPr lang="en-AU" sz="2400">
                            <a:latin typeface="Cambria Math" panose="02040503050406030204" pitchFamily="18" charset="0"/>
                            <a:ea typeface="Cambria Math" panose="02040503050406030204" pitchFamily="18" charset="0"/>
                          </a:rPr>
                          <m:t>th</m:t>
                        </m:r>
                      </m:sup>
                    </m:sSup>
                  </m:oMath>
                </a14:m>
                <a:r>
                  <a:rPr lang="en-AU" sz="2400" dirty="0">
                    <a:latin typeface="Cambria Math" panose="02040503050406030204" pitchFamily="18" charset="0"/>
                    <a:ea typeface="Cambria Math" panose="02040503050406030204" pitchFamily="18" charset="0"/>
                  </a:rPr>
                  <a:t> principal component explains the following proportion of the total variation:</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f>
                        <m:fPr>
                          <m:ctrlPr>
                            <a:rPr lang="en-AU" sz="2400" i="1">
                              <a:latin typeface="Cambria Math" panose="02040503050406030204" pitchFamily="18" charset="0"/>
                              <a:ea typeface="Cambria Math" panose="02040503050406030204" pitchFamily="18" charset="0"/>
                            </a:rPr>
                          </m:ctrlPr>
                        </m:fPr>
                        <m:num>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𝑖</m:t>
                              </m:r>
                            </m:sub>
                          </m:sSub>
                        </m:num>
                        <m:den>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𝑝</m:t>
                              </m:r>
                            </m:sub>
                          </m:sSub>
                        </m:den>
                      </m:f>
                      <m:r>
                        <a:rPr lang="en-AU" sz="2400" i="1">
                          <a:latin typeface="Cambria Math" panose="02040503050406030204" pitchFamily="18" charset="0"/>
                          <a:ea typeface="Cambria Math" panose="02040503050406030204" pitchFamily="18" charset="0"/>
                        </a:rPr>
                        <m:t>=</m:t>
                      </m:r>
                      <m:f>
                        <m:fPr>
                          <m:ctrlPr>
                            <a:rPr lang="en-AU" sz="2400" i="1">
                              <a:latin typeface="Cambria Math" panose="02040503050406030204" pitchFamily="18" charset="0"/>
                              <a:ea typeface="Cambria Math" panose="02040503050406030204" pitchFamily="18" charset="0"/>
                            </a:rPr>
                          </m:ctrlPr>
                        </m:fPr>
                        <m:num>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𝑖</m:t>
                              </m:r>
                            </m:sub>
                          </m:sSub>
                        </m:num>
                        <m:den>
                          <m:nary>
                            <m:naryPr>
                              <m:chr m:val="∑"/>
                              <m:ctrlPr>
                                <a:rPr lang="en-AU" sz="2400" i="1">
                                  <a:latin typeface="Cambria Math" panose="02040503050406030204" pitchFamily="18" charset="0"/>
                                  <a:ea typeface="Cambria Math" panose="02040503050406030204" pitchFamily="18" charset="0"/>
                                </a:rPr>
                              </m:ctrlPr>
                            </m:naryPr>
                            <m:sub>
                              <m:r>
                                <m:rPr>
                                  <m:brk m:alnAt="23"/>
                                </m:rPr>
                                <a:rPr lang="en-AU" sz="2400" i="1">
                                  <a:latin typeface="Cambria Math" panose="02040503050406030204" pitchFamily="18" charset="0"/>
                                  <a:ea typeface="Cambria Math" panose="02040503050406030204" pitchFamily="18" charset="0"/>
                                </a:rPr>
                                <m:t>𝑗</m:t>
                              </m:r>
                              <m:r>
                                <a:rPr lang="en-AU" sz="2400" i="1">
                                  <a:latin typeface="Cambria Math" panose="02040503050406030204" pitchFamily="18" charset="0"/>
                                  <a:ea typeface="Cambria Math" panose="02040503050406030204" pitchFamily="18" charset="0"/>
                                </a:rPr>
                                <m:t>=1</m:t>
                              </m:r>
                            </m:sub>
                            <m:sup>
                              <m:r>
                                <a:rPr lang="en-AU" sz="2400" i="1">
                                  <a:latin typeface="Cambria Math" panose="02040503050406030204" pitchFamily="18" charset="0"/>
                                  <a:ea typeface="Cambria Math" panose="02040503050406030204" pitchFamily="18" charset="0"/>
                                </a:rPr>
                                <m:t>𝑝</m:t>
                              </m:r>
                            </m:sup>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𝑗</m:t>
                                  </m:r>
                                </m:sub>
                              </m:sSub>
                            </m:e>
                          </m:nary>
                        </m:den>
                      </m:f>
                    </m:oMath>
                  </m:oMathPara>
                </a14:m>
                <a:endParaRPr lang="en-AU" sz="2400" dirty="0">
                  <a:latin typeface="Cambria Math" panose="02040503050406030204" pitchFamily="18" charset="0"/>
                  <a:ea typeface="Cambria Math" panose="02040503050406030204" pitchFamily="18" charset="0"/>
                </a:endParaRPr>
              </a:p>
              <a:p>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A related measure is the proportion of variance explained by the first </a:t>
                </a:r>
                <a14:m>
                  <m:oMath xmlns:m="http://schemas.openxmlformats.org/officeDocument/2006/math">
                    <m:r>
                      <a:rPr lang="en-AU" sz="2400" i="1">
                        <a:latin typeface="Cambria Math" panose="02040503050406030204" pitchFamily="18" charset="0"/>
                        <a:ea typeface="Cambria Math" panose="02040503050406030204" pitchFamily="18" charset="0"/>
                      </a:rPr>
                      <m:t>𝑘</m:t>
                    </m:r>
                  </m:oMath>
                </a14:m>
                <a:r>
                  <a:rPr lang="en-AU" sz="2400" dirty="0">
                    <a:latin typeface="Cambria Math" panose="02040503050406030204" pitchFamily="18" charset="0"/>
                    <a:ea typeface="Cambria Math" panose="02040503050406030204" pitchFamily="18" charset="0"/>
                  </a:rPr>
                  <a:t> principal components, i.e.,</a:t>
                </a:r>
              </a:p>
              <a:p>
                <a:endParaRPr lang="en-AU" sz="2400" dirty="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f>
                        <m:fPr>
                          <m:ctrlPr>
                            <a:rPr lang="en-AU" sz="2400" i="1">
                              <a:latin typeface="Cambria Math" panose="02040503050406030204" pitchFamily="18" charset="0"/>
                              <a:ea typeface="Cambria Math" panose="02040503050406030204" pitchFamily="18" charset="0"/>
                            </a:rPr>
                          </m:ctrlPr>
                        </m:fPr>
                        <m:num>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𝑘</m:t>
                              </m:r>
                            </m:sub>
                          </m:sSub>
                        </m:num>
                        <m:den>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𝜆</m:t>
                              </m:r>
                            </m:e>
                            <m:sub>
                              <m:r>
                                <a:rPr lang="en-AU" sz="2400" i="1">
                                  <a:latin typeface="Cambria Math" panose="02040503050406030204" pitchFamily="18" charset="0"/>
                                  <a:ea typeface="Cambria Math" panose="02040503050406030204" pitchFamily="18" charset="0"/>
                                </a:rPr>
                                <m:t>𝑝</m:t>
                              </m:r>
                            </m:sub>
                          </m:sSub>
                        </m:den>
                      </m:f>
                      <m:r>
                        <a:rPr lang="en-AU" sz="2400" i="1">
                          <a:latin typeface="Cambria Math" panose="02040503050406030204" pitchFamily="18" charset="0"/>
                          <a:ea typeface="Cambria Math" panose="02040503050406030204" pitchFamily="18" charset="0"/>
                        </a:rPr>
                        <m:t> </m:t>
                      </m:r>
                      <m:r>
                        <m:rPr>
                          <m:nor/>
                        </m:rPr>
                        <a:rPr lang="en-AU" sz="2400">
                          <a:latin typeface="Cambria Math" panose="02040503050406030204" pitchFamily="18" charset="0"/>
                          <a:ea typeface="Cambria Math" panose="02040503050406030204" pitchFamily="18" charset="0"/>
                        </a:rPr>
                        <m:t>  </m:t>
                      </m:r>
                      <m:r>
                        <m:rPr>
                          <m:nor/>
                        </m:rPr>
                        <a:rPr lang="en-AU" sz="2400">
                          <a:latin typeface="Cambria Math" panose="02040503050406030204" pitchFamily="18" charset="0"/>
                          <a:ea typeface="Cambria Math" panose="02040503050406030204" pitchFamily="18" charset="0"/>
                        </a:rPr>
                        <m:t>for</m:t>
                      </m:r>
                      <m:r>
                        <m:rPr>
                          <m:nor/>
                        </m:rPr>
                        <a:rPr lang="en-AU" sz="2400">
                          <a:latin typeface="Cambria Math" panose="02040503050406030204" pitchFamily="18" charset="0"/>
                          <a:ea typeface="Cambria Math" panose="02040503050406030204" pitchFamily="18" charset="0"/>
                        </a:rPr>
                        <m:t>   </m:t>
                      </m:r>
                      <m:r>
                        <a:rPr lang="en-AU" sz="2400" i="1">
                          <a:latin typeface="Cambria Math" panose="02040503050406030204" pitchFamily="18" charset="0"/>
                          <a:ea typeface="Cambria Math" panose="02040503050406030204" pitchFamily="18" charset="0"/>
                        </a:rPr>
                        <m:t>𝑘</m:t>
                      </m:r>
                      <m:r>
                        <a:rPr lang="en-AU" sz="2400" i="1">
                          <a:latin typeface="Cambria Math" panose="02040503050406030204" pitchFamily="18" charset="0"/>
                          <a:ea typeface="Cambria Math" panose="02040503050406030204" pitchFamily="18" charset="0"/>
                        </a:rPr>
                        <m:t>≤</m:t>
                      </m:r>
                      <m:r>
                        <a:rPr lang="en-AU" sz="2400" i="1">
                          <a:latin typeface="Cambria Math" panose="02040503050406030204" pitchFamily="18" charset="0"/>
                          <a:ea typeface="Cambria Math" panose="02040503050406030204" pitchFamily="18" charset="0"/>
                        </a:rPr>
                        <m:t>𝑝</m:t>
                      </m:r>
                    </m:oMath>
                  </m:oMathPara>
                </a14:m>
                <a:endParaRPr lang="en-AU"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1236" t="-1221"/>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27699535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The Procedure (cont’d)</a:t>
                </a: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If the first </a:t>
                </a:r>
                <a14:m>
                  <m:oMath xmlns:m="http://schemas.openxmlformats.org/officeDocument/2006/math">
                    <m:r>
                      <a:rPr lang="en-AU" sz="2400" i="1">
                        <a:latin typeface="Cambria Math" panose="02040503050406030204" pitchFamily="18" charset="0"/>
                        <a:ea typeface="Cambria Math" panose="02040503050406030204" pitchFamily="18" charset="0"/>
                      </a:rPr>
                      <m:t>𝑘</m:t>
                    </m:r>
                  </m:oMath>
                </a14:m>
                <a:r>
                  <a:rPr lang="en-AU" sz="2400" dirty="0">
                    <a:latin typeface="Cambria Math" panose="02040503050406030204" pitchFamily="18" charset="0"/>
                    <a:ea typeface="Cambria Math" panose="02040503050406030204" pitchFamily="18" charset="0"/>
                  </a:rPr>
                  <a:t> principal components are able to account for a large proportion of the total variance, then we can rely on just these </a:t>
                </a:r>
                <a14:m>
                  <m:oMath xmlns:m="http://schemas.openxmlformats.org/officeDocument/2006/math">
                    <m:r>
                      <a:rPr lang="en-AU" sz="2400" i="1">
                        <a:latin typeface="Cambria Math" panose="02040503050406030204" pitchFamily="18" charset="0"/>
                        <a:ea typeface="Cambria Math" panose="02040503050406030204" pitchFamily="18" charset="0"/>
                      </a:rPr>
                      <m:t>𝑘</m:t>
                    </m:r>
                  </m:oMath>
                </a14:m>
                <a:r>
                  <a:rPr lang="en-AU" sz="2400" dirty="0">
                    <a:latin typeface="Cambria Math" panose="02040503050406030204" pitchFamily="18" charset="0"/>
                    <a:ea typeface="Cambria Math" panose="02040503050406030204" pitchFamily="18" charset="0"/>
                  </a:rPr>
                  <a:t> components (new variables) to analyse and/or interpret our data without too much loss of information.</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In other words, we can reduce the dimension of our data from </a:t>
                </a:r>
                <a14:m>
                  <m:oMath xmlns:m="http://schemas.openxmlformats.org/officeDocument/2006/math">
                    <m:r>
                      <a:rPr lang="en-AU" sz="2400" i="1">
                        <a:latin typeface="Cambria Math" panose="02040503050406030204" pitchFamily="18" charset="0"/>
                        <a:ea typeface="Cambria Math" panose="02040503050406030204" pitchFamily="18" charset="0"/>
                      </a:rPr>
                      <m:t>𝑝</m:t>
                    </m:r>
                  </m:oMath>
                </a14:m>
                <a:r>
                  <a:rPr lang="en-AU" sz="2400" dirty="0">
                    <a:latin typeface="Cambria Math" panose="02040503050406030204" pitchFamily="18" charset="0"/>
                    <a:ea typeface="Cambria Math" panose="02040503050406030204" pitchFamily="18" charset="0"/>
                  </a:rPr>
                  <a:t> to </a:t>
                </a:r>
                <a14:m>
                  <m:oMath xmlns:m="http://schemas.openxmlformats.org/officeDocument/2006/math">
                    <m:r>
                      <a:rPr lang="en-AU" sz="2400" i="1">
                        <a:latin typeface="Cambria Math" panose="02040503050406030204" pitchFamily="18" charset="0"/>
                        <a:ea typeface="Cambria Math" panose="02040503050406030204" pitchFamily="18" charset="0"/>
                      </a:rPr>
                      <m:t>𝑘</m:t>
                    </m:r>
                  </m:oMath>
                </a14:m>
                <a:r>
                  <a:rPr lang="en-AU" sz="2400" dirty="0">
                    <a:latin typeface="Cambria Math" panose="02040503050406030204" pitchFamily="18" charset="0"/>
                    <a:ea typeface="Cambria Math" panose="02040503050406030204" pitchFamily="18" charset="0"/>
                  </a:rPr>
                  <a:t>.</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In general, we would like </a:t>
                </a:r>
                <a14:m>
                  <m:oMath xmlns:m="http://schemas.openxmlformats.org/officeDocument/2006/math">
                    <m:r>
                      <a:rPr lang="en-AU" sz="2400" i="1">
                        <a:latin typeface="Cambria Math" panose="02040503050406030204" pitchFamily="18" charset="0"/>
                        <a:ea typeface="Cambria Math" panose="02040503050406030204" pitchFamily="18" charset="0"/>
                      </a:rPr>
                      <m:t>𝑘</m:t>
                    </m:r>
                    <m:r>
                      <a:rPr lang="en-AU" sz="2400" i="1">
                        <a:latin typeface="Cambria Math" panose="02040503050406030204" pitchFamily="18" charset="0"/>
                        <a:ea typeface="Cambria Math" panose="02040503050406030204" pitchFamily="18" charset="0"/>
                      </a:rPr>
                      <m:t>≤3</m:t>
                    </m:r>
                  </m:oMath>
                </a14:m>
                <a:r>
                  <a:rPr lang="en-AU" sz="2400" dirty="0">
                    <a:latin typeface="Cambria Math" panose="02040503050406030204" pitchFamily="18" charset="0"/>
                    <a:ea typeface="Cambria Math" panose="02040503050406030204" pitchFamily="18" charset="0"/>
                  </a:rPr>
                  <a:t> principal components and for them to explain </a:t>
                </a:r>
                <a:r>
                  <a:rPr lang="en-AU" sz="2400" b="1" i="1" dirty="0">
                    <a:latin typeface="Cambria Math" panose="02040503050406030204" pitchFamily="18" charset="0"/>
                    <a:ea typeface="Cambria Math" panose="02040503050406030204" pitchFamily="18" charset="0"/>
                  </a:rPr>
                  <a:t>at least</a:t>
                </a:r>
                <a:r>
                  <a:rPr lang="en-AU" sz="2400" dirty="0">
                    <a:latin typeface="Cambria Math" panose="02040503050406030204" pitchFamily="18" charset="0"/>
                    <a:ea typeface="Cambria Math" panose="02040503050406030204" pitchFamily="18" charset="0"/>
                  </a:rPr>
                  <a:t>  80% of the total variance in the data.</a:t>
                </a: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1236" t="-1221"/>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640450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What is it and why is it important?</a:t>
                </a:r>
              </a:p>
              <a:p>
                <a:pPr marL="42545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cs typeface="Times New Roman" pitchFamily="18" charset="0"/>
                  </a:rPr>
                  <a:t>Unsupervised learning is a field in machine learning that deals with data with no pre-existing labels.</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cs typeface="Times New Roman" pitchFamily="18" charset="0"/>
                </a:endParaRPr>
              </a:p>
              <a:p>
                <a:pPr marL="42545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cs typeface="Times New Roman" pitchFamily="18" charset="0"/>
                  </a:rPr>
                  <a:t>Easier to obtain unlabelled data than labelled data, which can require human intervention.</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cs typeface="Times New Roman" pitchFamily="18" charset="0"/>
                </a:endParaRPr>
              </a:p>
              <a:p>
                <a:pPr marL="42545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cs typeface="Times New Roman" pitchFamily="18" charset="0"/>
                  </a:rPr>
                  <a:t>In unsupervised learning , we observe only the </a:t>
                </a:r>
                <a14:m>
                  <m:oMath xmlns:m="http://schemas.openxmlformats.org/officeDocument/2006/math">
                    <m:r>
                      <a:rPr lang="en-AU" sz="2000" b="0" i="1" smtClean="0">
                        <a:latin typeface="Cambria Math" panose="02040503050406030204" pitchFamily="18" charset="0"/>
                        <a:ea typeface="Cambria Math" panose="02040503050406030204" pitchFamily="18" charset="0"/>
                        <a:cs typeface="Times New Roman" pitchFamily="18" charset="0"/>
                      </a:rPr>
                      <m:t>𝑝</m:t>
                    </m:r>
                  </m:oMath>
                </a14:m>
                <a:r>
                  <a:rPr lang="en-AU" sz="2000" dirty="0">
                    <a:latin typeface="Cambria Math" panose="02040503050406030204" pitchFamily="18" charset="0"/>
                    <a:ea typeface="Cambria Math" panose="02040503050406030204" pitchFamily="18" charset="0"/>
                    <a:cs typeface="Times New Roman" pitchFamily="18" charset="0"/>
                  </a:rPr>
                  <a:t> features </a:t>
                </a:r>
                <a14:m>
                  <m:oMath xmlns:m="http://schemas.openxmlformats.org/officeDocument/2006/math">
                    <m:sSub>
                      <m:sSubPr>
                        <m:ctrlPr>
                          <a:rPr lang="en-AU" sz="2000" i="1" smtClean="0">
                            <a:latin typeface="Cambria Math" panose="02040503050406030204" pitchFamily="18" charset="0"/>
                            <a:ea typeface="Cambria Math" panose="02040503050406030204" pitchFamily="18" charset="0"/>
                            <a:cs typeface="Times New Roman" pitchFamily="18" charset="0"/>
                          </a:rPr>
                        </m:ctrlPr>
                      </m:sSubPr>
                      <m:e>
                        <m:r>
                          <a:rPr lang="en-AU" sz="2000" b="0" i="1" smtClean="0">
                            <a:latin typeface="Cambria Math" panose="02040503050406030204" pitchFamily="18" charset="0"/>
                            <a:ea typeface="Cambria Math" panose="02040503050406030204" pitchFamily="18" charset="0"/>
                            <a:cs typeface="Times New Roman" pitchFamily="18" charset="0"/>
                          </a:rPr>
                          <m:t>𝑋</m:t>
                        </m:r>
                      </m:e>
                      <m:sub>
                        <m:r>
                          <a:rPr lang="en-AU" sz="2000" b="0" i="1" smtClean="0">
                            <a:latin typeface="Cambria Math" panose="02040503050406030204" pitchFamily="18" charset="0"/>
                            <a:ea typeface="Cambria Math" panose="02040503050406030204" pitchFamily="18" charset="0"/>
                            <a:cs typeface="Times New Roman" pitchFamily="18" charset="0"/>
                          </a:rPr>
                          <m:t>1</m:t>
                        </m:r>
                      </m:sub>
                    </m:sSub>
                    <m:r>
                      <a:rPr lang="en-AU" sz="2000" b="0" i="1" smtClean="0">
                        <a:latin typeface="Cambria Math" panose="02040503050406030204" pitchFamily="18" charset="0"/>
                        <a:ea typeface="Cambria Math" panose="02040503050406030204" pitchFamily="18" charset="0"/>
                        <a:cs typeface="Times New Roman" pitchFamily="18" charset="0"/>
                      </a:rPr>
                      <m:t>,</m:t>
                    </m:r>
                    <m:sSub>
                      <m:sSubPr>
                        <m:ctrlPr>
                          <a:rPr lang="en-AU" sz="2000" i="1">
                            <a:latin typeface="Cambria Math" panose="02040503050406030204" pitchFamily="18" charset="0"/>
                            <a:ea typeface="Cambria Math" panose="02040503050406030204" pitchFamily="18" charset="0"/>
                            <a:cs typeface="Times New Roman" pitchFamily="18" charset="0"/>
                          </a:rPr>
                        </m:ctrlPr>
                      </m:sSubPr>
                      <m:e>
                        <m:r>
                          <a:rPr lang="en-AU" sz="2000" i="1">
                            <a:latin typeface="Cambria Math" panose="02040503050406030204" pitchFamily="18" charset="0"/>
                            <a:ea typeface="Cambria Math" panose="02040503050406030204" pitchFamily="18" charset="0"/>
                            <a:cs typeface="Times New Roman" pitchFamily="18" charset="0"/>
                          </a:rPr>
                          <m:t>𝑋</m:t>
                        </m:r>
                      </m:e>
                      <m:sub>
                        <m:r>
                          <a:rPr lang="en-AU" sz="2000" b="0" i="1" smtClean="0">
                            <a:latin typeface="Cambria Math" panose="02040503050406030204" pitchFamily="18" charset="0"/>
                            <a:ea typeface="Cambria Math" panose="02040503050406030204" pitchFamily="18" charset="0"/>
                            <a:cs typeface="Times New Roman" pitchFamily="18" charset="0"/>
                          </a:rPr>
                          <m:t>2</m:t>
                        </m:r>
                      </m:sub>
                    </m:sSub>
                    <m:r>
                      <a:rPr lang="en-AU" sz="2000" b="0" i="1" smtClean="0">
                        <a:latin typeface="Cambria Math" panose="02040503050406030204" pitchFamily="18" charset="0"/>
                        <a:ea typeface="Cambria Math" panose="02040503050406030204" pitchFamily="18" charset="0"/>
                        <a:cs typeface="Times New Roman" pitchFamily="18" charset="0"/>
                      </a:rPr>
                      <m:t>, …,</m:t>
                    </m:r>
                    <m:sSub>
                      <m:sSubPr>
                        <m:ctrlPr>
                          <a:rPr lang="en-AU" sz="2000" i="1">
                            <a:latin typeface="Cambria Math" panose="02040503050406030204" pitchFamily="18" charset="0"/>
                            <a:ea typeface="Cambria Math" panose="02040503050406030204" pitchFamily="18" charset="0"/>
                            <a:cs typeface="Times New Roman" pitchFamily="18" charset="0"/>
                          </a:rPr>
                        </m:ctrlPr>
                      </m:sSubPr>
                      <m:e>
                        <m:r>
                          <a:rPr lang="en-AU" sz="2000" i="1">
                            <a:latin typeface="Cambria Math" panose="02040503050406030204" pitchFamily="18" charset="0"/>
                            <a:ea typeface="Cambria Math" panose="02040503050406030204" pitchFamily="18" charset="0"/>
                            <a:cs typeface="Times New Roman" pitchFamily="18" charset="0"/>
                          </a:rPr>
                          <m:t>𝑋</m:t>
                        </m:r>
                      </m:e>
                      <m:sub>
                        <m:r>
                          <a:rPr lang="en-AU" sz="2000" b="0" i="1" smtClean="0">
                            <a:latin typeface="Cambria Math" panose="02040503050406030204" pitchFamily="18" charset="0"/>
                            <a:ea typeface="Cambria Math" panose="02040503050406030204" pitchFamily="18" charset="0"/>
                            <a:cs typeface="Times New Roman" pitchFamily="18" charset="0"/>
                          </a:rPr>
                          <m:t>𝑝</m:t>
                        </m:r>
                      </m:sub>
                    </m:sSub>
                  </m:oMath>
                </a14:m>
                <a:r>
                  <a:rPr lang="en-AU" sz="2000" dirty="0">
                    <a:latin typeface="Cambria Math" panose="02040503050406030204" pitchFamily="18" charset="0"/>
                    <a:ea typeface="Cambria Math" panose="02040503050406030204" pitchFamily="18" charset="0"/>
                    <a:cs typeface="Times New Roman" pitchFamily="18" charset="0"/>
                  </a:rPr>
                  <a:t> involved and goal here is to discover information.</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cs typeface="Times New Roman" pitchFamily="18" charset="0"/>
                </a:endParaRPr>
              </a:p>
              <a:p>
                <a:pPr marL="42545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cs typeface="Times New Roman" pitchFamily="18" charset="0"/>
                  </a:rPr>
                  <a:t>Unsupervised learning is more subjective than supervised learning.</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cs typeface="Times New Roman" pitchFamily="18" charset="0"/>
                </a:endParaRPr>
              </a:p>
              <a:p>
                <a:pPr marL="42545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cs typeface="Times New Roman" pitchFamily="18" charset="0"/>
                  </a:rPr>
                  <a:t>Predictions are not involved, though unsupervised learning can be used as a prequel to supervised learning.</a:t>
                </a:r>
                <a:endParaRPr lang="en-AU" sz="900" dirty="0">
                  <a:latin typeface="Cambria Math" panose="02040503050406030204" pitchFamily="18" charset="0"/>
                  <a:ea typeface="Cambria Math" panose="02040503050406030204" pitchFamily="18" charset="0"/>
                  <a:cs typeface="Times New Roman" pitchFamily="18" charset="0"/>
                </a:endParaRPr>
              </a:p>
              <a:p>
                <a:pPr marL="82550"/>
                <a:endParaRPr lang="en-AU" sz="2000" dirty="0">
                  <a:latin typeface="Cambria Math" panose="02040503050406030204" pitchFamily="18" charset="0"/>
                  <a:ea typeface="Cambria Math" panose="02040503050406030204" pitchFamily="18" charset="0"/>
                  <a:cs typeface="Times New Roman"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1236" t="-1221" b="-3053"/>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Unsupervised Learning</a:t>
            </a:r>
          </a:p>
        </p:txBody>
      </p:sp>
    </p:spTree>
    <p:extLst>
      <p:ext uri="{BB962C8B-B14F-4D97-AF65-F5344CB8AC3E}">
        <p14:creationId xmlns:p14="http://schemas.microsoft.com/office/powerpoint/2010/main" val="3454212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Example Revisited</a:t>
                </a:r>
              </a:p>
              <a:p>
                <a:endParaRPr lang="en-AU" sz="2800" b="1"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a:p>
                <a:pPr>
                  <a:tabLst>
                    <a:tab pos="263525" algn="l"/>
                  </a:tabLst>
                </a:pPr>
                <a14:m>
                  <m:oMathPara xmlns:m="http://schemas.openxmlformats.org/officeDocument/2006/math">
                    <m:oMathParaPr>
                      <m:jc m:val="centerGroup"/>
                    </m:oMathParaPr>
                    <m:oMath xmlns:m="http://schemas.openxmlformats.org/officeDocument/2006/math">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𝜆</m:t>
                          </m:r>
                        </m:e>
                        <m:sub>
                          <m:r>
                            <a:rPr lang="en-AU" sz="2000" i="1">
                              <a:latin typeface="Cambria Math" panose="02040503050406030204" pitchFamily="18" charset="0"/>
                              <a:ea typeface="Cambria Math" panose="02040503050406030204" pitchFamily="18" charset="0"/>
                            </a:rPr>
                            <m:t>1</m:t>
                          </m:r>
                        </m:sub>
                      </m:sSub>
                      <m:r>
                        <a:rPr lang="en-AU" sz="2000" i="1">
                          <a:latin typeface="Cambria Math" panose="02040503050406030204" pitchFamily="18" charset="0"/>
                          <a:ea typeface="Cambria Math" panose="02040503050406030204" pitchFamily="18" charset="0"/>
                        </a:rPr>
                        <m:t>=0.944⇒</m:t>
                      </m:r>
                      <m:r>
                        <a:rPr lang="en-AU" sz="2000" i="1">
                          <a:latin typeface="Cambria Math" panose="02040503050406030204" pitchFamily="18" charset="0"/>
                          <a:ea typeface="Cambria Math" panose="02040503050406030204" pitchFamily="18" charset="0"/>
                        </a:rPr>
                        <m:t>𝑃𝐶</m:t>
                      </m:r>
                      <m:r>
                        <a:rPr lang="en-AU" sz="2000" i="1">
                          <a:latin typeface="Cambria Math" panose="02040503050406030204" pitchFamily="18" charset="0"/>
                          <a:ea typeface="Cambria Math" panose="02040503050406030204" pitchFamily="18" charset="0"/>
                        </a:rPr>
                        <m:t>1=0.910∗</m:t>
                      </m:r>
                      <m:r>
                        <a:rPr lang="en-AU" sz="2000" i="1">
                          <a:latin typeface="Cambria Math" panose="02040503050406030204" pitchFamily="18" charset="0"/>
                          <a:ea typeface="Cambria Math" panose="02040503050406030204" pitchFamily="18" charset="0"/>
                        </a:rPr>
                        <m:t>𝑃</m:t>
                      </m:r>
                      <m:r>
                        <a:rPr lang="en-AU" sz="2000" i="1">
                          <a:latin typeface="Cambria Math" panose="02040503050406030204" pitchFamily="18" charset="0"/>
                          <a:ea typeface="Cambria Math" panose="02040503050406030204" pitchFamily="18" charset="0"/>
                        </a:rPr>
                        <m:t>.</m:t>
                      </m:r>
                      <m:r>
                        <a:rPr lang="en-AU" sz="2000" i="1">
                          <a:latin typeface="Cambria Math" panose="02040503050406030204" pitchFamily="18" charset="0"/>
                          <a:ea typeface="Cambria Math" panose="02040503050406030204" pitchFamily="18" charset="0"/>
                        </a:rPr>
                        <m:t>𝐿𝑒𝑛𝑔𝑡h</m:t>
                      </m:r>
                      <m:r>
                        <a:rPr lang="en-AU" sz="2000" i="1">
                          <a:latin typeface="Cambria Math" panose="02040503050406030204" pitchFamily="18" charset="0"/>
                          <a:ea typeface="Cambria Math" panose="02040503050406030204" pitchFamily="18" charset="0"/>
                        </a:rPr>
                        <m:t>+0.415∗</m:t>
                      </m:r>
                      <m:r>
                        <a:rPr lang="en-AU" sz="2000" i="1">
                          <a:latin typeface="Cambria Math" panose="02040503050406030204" pitchFamily="18" charset="0"/>
                          <a:ea typeface="Cambria Math" panose="02040503050406030204" pitchFamily="18" charset="0"/>
                        </a:rPr>
                        <m:t>𝑃</m:t>
                      </m:r>
                      <m:r>
                        <a:rPr lang="en-AU" sz="2000" i="1">
                          <a:latin typeface="Cambria Math" panose="02040503050406030204" pitchFamily="18" charset="0"/>
                          <a:ea typeface="Cambria Math" panose="02040503050406030204" pitchFamily="18" charset="0"/>
                        </a:rPr>
                        <m:t>.</m:t>
                      </m:r>
                      <m:r>
                        <a:rPr lang="en-AU" sz="2000" i="1">
                          <a:latin typeface="Cambria Math" panose="02040503050406030204" pitchFamily="18" charset="0"/>
                          <a:ea typeface="Cambria Math" panose="02040503050406030204" pitchFamily="18" charset="0"/>
                        </a:rPr>
                        <m:t>𝑊𝑖𝑑𝑡h</m:t>
                      </m:r>
                    </m:oMath>
                  </m:oMathPara>
                </a14:m>
                <a:endParaRPr lang="en-AU" sz="2000" i="1" dirty="0">
                  <a:latin typeface="Cambria Math" panose="02040503050406030204" pitchFamily="18" charset="0"/>
                  <a:ea typeface="Cambria Math" panose="02040503050406030204" pitchFamily="18" charset="0"/>
                </a:endParaRPr>
              </a:p>
              <a:p>
                <a:pPr>
                  <a:tabLst>
                    <a:tab pos="263525" algn="l"/>
                  </a:tabLst>
                </a:pPr>
                <a14:m>
                  <m:oMathPara xmlns:m="http://schemas.openxmlformats.org/officeDocument/2006/math">
                    <m:oMathParaPr>
                      <m:jc m:val="centerGroup"/>
                    </m:oMathParaPr>
                    <m:oMath xmlns:m="http://schemas.openxmlformats.org/officeDocument/2006/math">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𝜆</m:t>
                          </m:r>
                        </m:e>
                        <m:sub>
                          <m:r>
                            <a:rPr lang="en-AU" sz="2000" i="1">
                              <a:latin typeface="Cambria Math" panose="02040503050406030204" pitchFamily="18" charset="0"/>
                              <a:ea typeface="Cambria Math" panose="02040503050406030204" pitchFamily="18" charset="0"/>
                            </a:rPr>
                            <m:t>2</m:t>
                          </m:r>
                        </m:sub>
                      </m:sSub>
                      <m:r>
                        <a:rPr lang="en-AU" sz="2000" i="1">
                          <a:latin typeface="Cambria Math" panose="02040503050406030204" pitchFamily="18" charset="0"/>
                          <a:ea typeface="Cambria Math" panose="02040503050406030204" pitchFamily="18" charset="0"/>
                        </a:rPr>
                        <m:t>=0.056⇒</m:t>
                      </m:r>
                      <m:r>
                        <a:rPr lang="en-AU" sz="2000" i="1">
                          <a:latin typeface="Cambria Math" panose="02040503050406030204" pitchFamily="18" charset="0"/>
                          <a:ea typeface="Cambria Math" panose="02040503050406030204" pitchFamily="18" charset="0"/>
                        </a:rPr>
                        <m:t>𝑃𝐶</m:t>
                      </m:r>
                      <m:r>
                        <a:rPr lang="en-AU" sz="2000" i="1">
                          <a:latin typeface="Cambria Math" panose="02040503050406030204" pitchFamily="18" charset="0"/>
                          <a:ea typeface="Cambria Math" panose="02040503050406030204" pitchFamily="18" charset="0"/>
                        </a:rPr>
                        <m:t>2=0.415∗</m:t>
                      </m:r>
                      <m:r>
                        <a:rPr lang="en-AU" sz="2000" i="1">
                          <a:latin typeface="Cambria Math" panose="02040503050406030204" pitchFamily="18" charset="0"/>
                          <a:ea typeface="Cambria Math" panose="02040503050406030204" pitchFamily="18" charset="0"/>
                        </a:rPr>
                        <m:t>𝑃</m:t>
                      </m:r>
                      <m:r>
                        <a:rPr lang="en-AU" sz="2000" i="1">
                          <a:latin typeface="Cambria Math" panose="02040503050406030204" pitchFamily="18" charset="0"/>
                          <a:ea typeface="Cambria Math" panose="02040503050406030204" pitchFamily="18" charset="0"/>
                        </a:rPr>
                        <m:t>.</m:t>
                      </m:r>
                      <m:r>
                        <a:rPr lang="en-AU" sz="2000" i="1">
                          <a:latin typeface="Cambria Math" panose="02040503050406030204" pitchFamily="18" charset="0"/>
                          <a:ea typeface="Cambria Math" panose="02040503050406030204" pitchFamily="18" charset="0"/>
                        </a:rPr>
                        <m:t>𝐿𝑒𝑛𝑔𝑡h</m:t>
                      </m:r>
                      <m:r>
                        <a:rPr lang="en-AU" sz="2000" i="1">
                          <a:latin typeface="Cambria Math" panose="02040503050406030204" pitchFamily="18" charset="0"/>
                          <a:ea typeface="Cambria Math" panose="02040503050406030204" pitchFamily="18" charset="0"/>
                        </a:rPr>
                        <m:t>−0.910∗</m:t>
                      </m:r>
                      <m:r>
                        <a:rPr lang="en-AU" sz="2000" i="1">
                          <a:latin typeface="Cambria Math" panose="02040503050406030204" pitchFamily="18" charset="0"/>
                          <a:ea typeface="Cambria Math" panose="02040503050406030204" pitchFamily="18" charset="0"/>
                        </a:rPr>
                        <m:t>𝑃</m:t>
                      </m:r>
                      <m:r>
                        <a:rPr lang="en-AU" sz="2000" i="1">
                          <a:latin typeface="Cambria Math" panose="02040503050406030204" pitchFamily="18" charset="0"/>
                          <a:ea typeface="Cambria Math" panose="02040503050406030204" pitchFamily="18" charset="0"/>
                        </a:rPr>
                        <m:t>.</m:t>
                      </m:r>
                      <m:r>
                        <a:rPr lang="en-AU" sz="2000" i="1">
                          <a:latin typeface="Cambria Math" panose="02040503050406030204" pitchFamily="18" charset="0"/>
                          <a:ea typeface="Cambria Math" panose="02040503050406030204" pitchFamily="18" charset="0"/>
                        </a:rPr>
                        <m:t>𝑊𝑖𝑑𝑡h</m:t>
                      </m:r>
                    </m:oMath>
                  </m:oMathPara>
                </a14:m>
                <a:endParaRPr lang="en-AU" sz="2000" i="1"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1236" t="-1221" b="-3297"/>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Principal Component Analysis (PCA)</a:t>
            </a:r>
          </a:p>
        </p:txBody>
      </p:sp>
      <p:sp>
        <p:nvSpPr>
          <p:cNvPr id="5" name="Right Arrow 7">
            <a:extLst>
              <a:ext uri="{FF2B5EF4-FFF2-40B4-BE49-F238E27FC236}">
                <a16:creationId xmlns:a16="http://schemas.microsoft.com/office/drawing/2014/main" id="{69CB4067-C3BD-4AF3-B450-418209971CDE}"/>
              </a:ext>
            </a:extLst>
          </p:cNvPr>
          <p:cNvSpPr/>
          <p:nvPr/>
        </p:nvSpPr>
        <p:spPr>
          <a:xfrm>
            <a:off x="5652770" y="3500001"/>
            <a:ext cx="720080" cy="49253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7">
            <a:extLst>
              <a:ext uri="{FF2B5EF4-FFF2-40B4-BE49-F238E27FC236}">
                <a16:creationId xmlns:a16="http://schemas.microsoft.com/office/drawing/2014/main" id="{665B9D4C-F4BE-4250-A435-88492238BF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2200" y="2137404"/>
            <a:ext cx="4560570" cy="3257550"/>
          </a:xfrm>
          <a:prstGeom prst="rect">
            <a:avLst/>
          </a:prstGeom>
        </p:spPr>
      </p:pic>
      <p:pic>
        <p:nvPicPr>
          <p:cNvPr id="9" name="Picture 8">
            <a:extLst>
              <a:ext uri="{FF2B5EF4-FFF2-40B4-BE49-F238E27FC236}">
                <a16:creationId xmlns:a16="http://schemas.microsoft.com/office/drawing/2014/main" id="{5AFBA68F-477C-43D8-AF00-12380B3470F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6355" y="2137404"/>
            <a:ext cx="4560570" cy="3257550"/>
          </a:xfrm>
          <a:prstGeom prst="rect">
            <a:avLst/>
          </a:prstGeom>
        </p:spPr>
      </p:pic>
    </p:spTree>
    <p:extLst>
      <p:ext uri="{BB962C8B-B14F-4D97-AF65-F5344CB8AC3E}">
        <p14:creationId xmlns:p14="http://schemas.microsoft.com/office/powerpoint/2010/main" val="13166456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Interpretation</a:t>
                </a: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To interpret each component, we </a:t>
                </a:r>
                <a:r>
                  <a:rPr lang="en-AU" sz="2400" b="1" dirty="0">
                    <a:latin typeface="Cambria Math" panose="02040503050406030204" pitchFamily="18" charset="0"/>
                    <a:ea typeface="Cambria Math" panose="02040503050406030204" pitchFamily="18" charset="0"/>
                  </a:rPr>
                  <a:t>must</a:t>
                </a:r>
                <a:r>
                  <a:rPr lang="en-AU" sz="2400" dirty="0">
                    <a:latin typeface="Cambria Math" panose="02040503050406030204" pitchFamily="18" charset="0"/>
                    <a:ea typeface="Cambria Math" panose="02040503050406030204" pitchFamily="18" charset="0"/>
                  </a:rPr>
                  <a:t> compute the correlation between the original variables and each of the principal components.</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Interpretation is then based upon which variable(s) correlate most with each component.</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Correlations </a:t>
                </a:r>
                <a14:m>
                  <m:oMath xmlns:m="http://schemas.openxmlformats.org/officeDocument/2006/math">
                    <m:r>
                      <a:rPr lang="en-AU" sz="2400" i="1">
                        <a:latin typeface="Cambria Math" panose="02040503050406030204" pitchFamily="18" charset="0"/>
                        <a:ea typeface="Cambria Math" panose="02040503050406030204" pitchFamily="18" charset="0"/>
                      </a:rPr>
                      <m:t>𝑟</m:t>
                    </m:r>
                  </m:oMath>
                </a14:m>
                <a:r>
                  <a:rPr lang="en-AU" sz="2400" dirty="0">
                    <a:latin typeface="Cambria Math" panose="02040503050406030204" pitchFamily="18" charset="0"/>
                    <a:ea typeface="Cambria Math" panose="02040503050406030204" pitchFamily="18" charset="0"/>
                  </a:rPr>
                  <a:t> that are deemed significant is somewhat subjective. </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A threshold is typically selected at </a:t>
                </a:r>
                <a14:m>
                  <m:oMath xmlns:m="http://schemas.openxmlformats.org/officeDocument/2006/math">
                    <m:r>
                      <a:rPr lang="en-AU" sz="2400" i="1">
                        <a:latin typeface="Cambria Math" panose="02040503050406030204" pitchFamily="18" charset="0"/>
                        <a:ea typeface="Cambria Math" panose="02040503050406030204" pitchFamily="18" charset="0"/>
                      </a:rPr>
                      <m:t>𝑟</m:t>
                    </m:r>
                    <m:r>
                      <a:rPr lang="en-AU" sz="2400" i="1">
                        <a:latin typeface="Cambria Math" panose="02040503050406030204" pitchFamily="18" charset="0"/>
                        <a:ea typeface="Cambria Math" panose="02040503050406030204" pitchFamily="18" charset="0"/>
                      </a:rPr>
                      <m:t>≥0.3</m:t>
                    </m:r>
                  </m:oMath>
                </a14:m>
                <a:r>
                  <a:rPr lang="en-AU" sz="2400" dirty="0">
                    <a:latin typeface="Cambria Math" panose="02040503050406030204" pitchFamily="18" charset="0"/>
                    <a:ea typeface="Cambria Math" panose="02040503050406030204" pitchFamily="18" charset="0"/>
                  </a:rPr>
                  <a:t>, but it also depends on the circumstance.</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The components are not always interpretable.</a:t>
                </a: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4"/>
                <a:stretch>
                  <a:fillRect l="-1236" t="-1221" b="-6838"/>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27992801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Interpretation</a:t>
                </a:r>
              </a:p>
              <a:p>
                <a:pPr>
                  <a:tabLst>
                    <a:tab pos="263525" algn="l"/>
                  </a:tabLst>
                </a:pPr>
                <a:r>
                  <a:rPr lang="en-AU" sz="2000" dirty="0">
                    <a:latin typeface="Cambria Math" panose="02040503050406030204" pitchFamily="18" charset="0"/>
                    <a:ea typeface="Cambria Math" panose="02040503050406030204" pitchFamily="18" charset="0"/>
                  </a:rPr>
                  <a:t>The table below outlines the correlation between each variable and the PCs.</a:t>
                </a:r>
              </a:p>
              <a:p>
                <a:pPr>
                  <a:tabLst>
                    <a:tab pos="263525" algn="l"/>
                  </a:tabLst>
                </a:pPr>
                <a:endParaRPr lang="en-AU" sz="2000" dirty="0">
                  <a:latin typeface="Cambria Math" panose="02040503050406030204" pitchFamily="18" charset="0"/>
                  <a:ea typeface="Cambria Math" panose="02040503050406030204" pitchFamily="18" charset="0"/>
                </a:endParaRPr>
              </a:p>
              <a:p>
                <a:pPr>
                  <a:tabLst>
                    <a:tab pos="263525" algn="l"/>
                  </a:tabLst>
                </a:pPr>
                <a:endParaRPr lang="en-AU" sz="2000" dirty="0">
                  <a:latin typeface="Cambria Math" panose="02040503050406030204" pitchFamily="18" charset="0"/>
                  <a:ea typeface="Cambria Math" panose="02040503050406030204" pitchFamily="18" charset="0"/>
                </a:endParaRPr>
              </a:p>
              <a:p>
                <a:pPr>
                  <a:tabLst>
                    <a:tab pos="263525" algn="l"/>
                  </a:tabLst>
                </a:pPr>
                <a:endParaRPr lang="en-AU" sz="2000" i="1" dirty="0">
                  <a:latin typeface="Cambria Math" panose="02040503050406030204" pitchFamily="18" charset="0"/>
                  <a:ea typeface="Cambria Math" panose="02040503050406030204" pitchFamily="18" charset="0"/>
                </a:endParaRPr>
              </a:p>
              <a:p>
                <a:pPr>
                  <a:tabLst>
                    <a:tab pos="263525" algn="l"/>
                  </a:tabLst>
                </a:pPr>
                <a:r>
                  <a:rPr lang="en-AU" sz="2000" dirty="0">
                    <a:latin typeface="Cambria Math" panose="02040503050406030204" pitchFamily="18" charset="0"/>
                    <a:ea typeface="Cambria Math" panose="02040503050406030204" pitchFamily="18" charset="0"/>
                  </a:rPr>
                  <a:t>Interpretation:</a:t>
                </a:r>
              </a:p>
              <a:p>
                <a:pPr lvl="1">
                  <a:buFont typeface="Wingdings" panose="05000000000000000000" pitchFamily="2" charset="2"/>
                  <a:buChar char="Ø"/>
                  <a:tabLst>
                    <a:tab pos="263525" algn="l"/>
                  </a:tabLst>
                </a:pPr>
                <a:r>
                  <a:rPr lang="en-AU" sz="2000" dirty="0">
                    <a:latin typeface="Cambria Math" panose="02040503050406030204" pitchFamily="18" charset="0"/>
                    <a:ea typeface="Cambria Math" panose="02040503050406030204" pitchFamily="18" charset="0"/>
                  </a:rPr>
                  <a:t>Both variables are strongly, positively, and somewhat equally correlated with PC1. Given that PC1 involves the sum of both variables, one can view the component as a measure of the overall size of the petal.</a:t>
                </a:r>
              </a:p>
              <a:p>
                <a:pPr lvl="1">
                  <a:buFont typeface="Wingdings" panose="05000000000000000000" pitchFamily="2" charset="2"/>
                  <a:buChar char="Ø"/>
                  <a:tabLst>
                    <a:tab pos="263525" algn="l"/>
                  </a:tabLst>
                </a:pPr>
                <a:endParaRPr lang="en-AU" sz="1000" dirty="0">
                  <a:latin typeface="Cambria Math" panose="02040503050406030204" pitchFamily="18" charset="0"/>
                  <a:ea typeface="Cambria Math" panose="02040503050406030204" pitchFamily="18" charset="0"/>
                </a:endParaRPr>
              </a:p>
              <a:p>
                <a:pPr lvl="1">
                  <a:buFont typeface="Wingdings" panose="05000000000000000000" pitchFamily="2" charset="2"/>
                  <a:buChar char="Ø"/>
                  <a:tabLst>
                    <a:tab pos="263525" algn="l"/>
                  </a:tabLst>
                </a:pPr>
                <a:r>
                  <a:rPr lang="en-AU" sz="2000" dirty="0">
                    <a:latin typeface="Cambria Math" panose="02040503050406030204" pitchFamily="18" charset="0"/>
                    <a:ea typeface="Cambria Math" panose="02040503050406030204" pitchFamily="18" charset="0"/>
                  </a:rPr>
                  <a:t>Petal Length is weakly and positively correlated with PC2, however, Petal Width is moderately and negatively correlated with PC2. One can view this component, PC2, as a measure of petal width. However, given that </a:t>
                </a:r>
                <a14:m>
                  <m:oMath xmlns:m="http://schemas.openxmlformats.org/officeDocument/2006/math">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𝜆</m:t>
                        </m:r>
                      </m:e>
                      <m:sub>
                        <m:r>
                          <a:rPr lang="en-AU" sz="2000" i="1">
                            <a:latin typeface="Cambria Math" panose="02040503050406030204" pitchFamily="18" charset="0"/>
                            <a:ea typeface="Cambria Math" panose="02040503050406030204" pitchFamily="18" charset="0"/>
                          </a:rPr>
                          <m:t>2</m:t>
                        </m:r>
                      </m:sub>
                    </m:sSub>
                    <m:r>
                      <a:rPr lang="en-AU" sz="2000" i="1">
                        <a:latin typeface="Cambria Math" panose="02040503050406030204" pitchFamily="18" charset="0"/>
                        <a:ea typeface="Cambria Math" panose="02040503050406030204" pitchFamily="18" charset="0"/>
                      </a:rPr>
                      <m:t>=0.056</m:t>
                    </m:r>
                  </m:oMath>
                </a14:m>
                <a:r>
                  <a:rPr lang="en-AU" sz="2000" dirty="0">
                    <a:latin typeface="Cambria Math" panose="02040503050406030204" pitchFamily="18" charset="0"/>
                    <a:ea typeface="Cambria Math" panose="02040503050406030204" pitchFamily="18" charset="0"/>
                  </a:rPr>
                  <a:t> (i.e. explains ~5% of the variability in the data), it is therefore not of any importance.</a:t>
                </a:r>
              </a:p>
              <a:p>
                <a:endParaRPr lang="en-AU" sz="20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4"/>
                <a:stretch>
                  <a:fillRect l="-1236" t="-1221" r="-1112" b="-5372"/>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Principal Component Analysis (PCA)</a:t>
            </a:r>
          </a:p>
        </p:txBody>
      </p:sp>
      <p:graphicFrame>
        <p:nvGraphicFramePr>
          <p:cNvPr id="4" name="Table 3">
            <a:extLst>
              <a:ext uri="{FF2B5EF4-FFF2-40B4-BE49-F238E27FC236}">
                <a16:creationId xmlns:a16="http://schemas.microsoft.com/office/drawing/2014/main" id="{B0365816-F421-4EC4-801E-E16486C3EF77}"/>
              </a:ext>
            </a:extLst>
          </p:cNvPr>
          <p:cNvGraphicFramePr>
            <a:graphicFrameLocks noGrp="1"/>
          </p:cNvGraphicFramePr>
          <p:nvPr>
            <p:extLst>
              <p:ext uri="{D42A27DB-BD31-4B8C-83A1-F6EECF244321}">
                <p14:modId xmlns:p14="http://schemas.microsoft.com/office/powerpoint/2010/main" val="449461178"/>
              </p:ext>
            </p:extLst>
          </p:nvPr>
        </p:nvGraphicFramePr>
        <p:xfrm>
          <a:off x="3048000" y="2316480"/>
          <a:ext cx="6096000" cy="11125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694774006"/>
                    </a:ext>
                  </a:extLst>
                </a:gridCol>
                <a:gridCol w="2032000">
                  <a:extLst>
                    <a:ext uri="{9D8B030D-6E8A-4147-A177-3AD203B41FA5}">
                      <a16:colId xmlns:a16="http://schemas.microsoft.com/office/drawing/2014/main" val="2544926288"/>
                    </a:ext>
                  </a:extLst>
                </a:gridCol>
                <a:gridCol w="2032000">
                  <a:extLst>
                    <a:ext uri="{9D8B030D-6E8A-4147-A177-3AD203B41FA5}">
                      <a16:colId xmlns:a16="http://schemas.microsoft.com/office/drawing/2014/main" val="1887698239"/>
                    </a:ext>
                  </a:extLst>
                </a:gridCol>
              </a:tblGrid>
              <a:tr h="370840">
                <a:tc>
                  <a:txBody>
                    <a:bodyPr/>
                    <a:lstStyle/>
                    <a:p>
                      <a:pPr algn="ctr"/>
                      <a:r>
                        <a:rPr lang="en-AU" dirty="0">
                          <a:latin typeface="Cambria Math" panose="02040503050406030204" pitchFamily="18" charset="0"/>
                          <a:ea typeface="Cambria Math" panose="02040503050406030204" pitchFamily="18" charset="0"/>
                        </a:rPr>
                        <a:t>Correlation</a:t>
                      </a:r>
                    </a:p>
                  </a:txBody>
                  <a:tcPr/>
                </a:tc>
                <a:tc>
                  <a:txBody>
                    <a:bodyPr/>
                    <a:lstStyle/>
                    <a:p>
                      <a:pPr algn="ctr"/>
                      <a:r>
                        <a:rPr lang="en-AU" dirty="0">
                          <a:latin typeface="Cambria Math" panose="02040503050406030204" pitchFamily="18" charset="0"/>
                          <a:ea typeface="Cambria Math" panose="02040503050406030204" pitchFamily="18" charset="0"/>
                        </a:rPr>
                        <a:t>PC1</a:t>
                      </a:r>
                    </a:p>
                  </a:txBody>
                  <a:tcPr/>
                </a:tc>
                <a:tc>
                  <a:txBody>
                    <a:bodyPr/>
                    <a:lstStyle/>
                    <a:p>
                      <a:pPr algn="ctr"/>
                      <a:r>
                        <a:rPr lang="en-AU" dirty="0">
                          <a:latin typeface="Cambria Math" panose="02040503050406030204" pitchFamily="18" charset="0"/>
                          <a:ea typeface="Cambria Math" panose="02040503050406030204" pitchFamily="18" charset="0"/>
                        </a:rPr>
                        <a:t>PC2</a:t>
                      </a:r>
                    </a:p>
                  </a:txBody>
                  <a:tcPr/>
                </a:tc>
                <a:extLst>
                  <a:ext uri="{0D108BD9-81ED-4DB2-BD59-A6C34878D82A}">
                    <a16:rowId xmlns:a16="http://schemas.microsoft.com/office/drawing/2014/main" val="1505838218"/>
                  </a:ext>
                </a:extLst>
              </a:tr>
              <a:tr h="370840">
                <a:tc>
                  <a:txBody>
                    <a:bodyPr/>
                    <a:lstStyle/>
                    <a:p>
                      <a:pPr algn="ctr"/>
                      <a:r>
                        <a:rPr lang="en-AU" dirty="0">
                          <a:latin typeface="Cambria Math" panose="02040503050406030204" pitchFamily="18" charset="0"/>
                          <a:ea typeface="Cambria Math" panose="02040503050406030204" pitchFamily="18" charset="0"/>
                        </a:rPr>
                        <a:t>Petal Length</a:t>
                      </a:r>
                    </a:p>
                  </a:txBody>
                  <a:tcPr/>
                </a:tc>
                <a:tc>
                  <a:txBody>
                    <a:bodyPr/>
                    <a:lstStyle/>
                    <a:p>
                      <a:pPr algn="ctr"/>
                      <a:r>
                        <a:rPr lang="en-AU" dirty="0">
                          <a:latin typeface="Cambria Math" panose="02040503050406030204" pitchFamily="18" charset="0"/>
                          <a:ea typeface="Cambria Math" panose="02040503050406030204" pitchFamily="18" charset="0"/>
                        </a:rPr>
                        <a:t>0.994</a:t>
                      </a:r>
                    </a:p>
                  </a:txBody>
                  <a:tcPr/>
                </a:tc>
                <a:tc>
                  <a:txBody>
                    <a:bodyPr/>
                    <a:lstStyle/>
                    <a:p>
                      <a:pPr algn="ctr"/>
                      <a:r>
                        <a:rPr lang="en-AU" dirty="0">
                          <a:latin typeface="Cambria Math" panose="02040503050406030204" pitchFamily="18" charset="0"/>
                          <a:ea typeface="Cambria Math" panose="02040503050406030204" pitchFamily="18" charset="0"/>
                        </a:rPr>
                        <a:t>0.111</a:t>
                      </a:r>
                    </a:p>
                  </a:txBody>
                  <a:tcPr/>
                </a:tc>
                <a:extLst>
                  <a:ext uri="{0D108BD9-81ED-4DB2-BD59-A6C34878D82A}">
                    <a16:rowId xmlns:a16="http://schemas.microsoft.com/office/drawing/2014/main" val="4125837493"/>
                  </a:ext>
                </a:extLst>
              </a:tr>
              <a:tr h="370840">
                <a:tc>
                  <a:txBody>
                    <a:bodyPr/>
                    <a:lstStyle/>
                    <a:p>
                      <a:pPr algn="ctr"/>
                      <a:r>
                        <a:rPr lang="en-AU" dirty="0">
                          <a:latin typeface="Cambria Math" panose="02040503050406030204" pitchFamily="18" charset="0"/>
                          <a:ea typeface="Cambria Math" panose="02040503050406030204" pitchFamily="18" charset="0"/>
                        </a:rPr>
                        <a:t>Petal Width</a:t>
                      </a:r>
                    </a:p>
                  </a:txBody>
                  <a:tcPr/>
                </a:tc>
                <a:tc>
                  <a:txBody>
                    <a:bodyPr/>
                    <a:lstStyle/>
                    <a:p>
                      <a:pPr algn="ctr"/>
                      <a:r>
                        <a:rPr lang="en-AU" dirty="0">
                          <a:latin typeface="Cambria Math" panose="02040503050406030204" pitchFamily="18" charset="0"/>
                          <a:ea typeface="Cambria Math" panose="02040503050406030204" pitchFamily="18" charset="0"/>
                        </a:rPr>
                        <a:t>0.881</a:t>
                      </a:r>
                    </a:p>
                  </a:txBody>
                  <a:tcPr/>
                </a:tc>
                <a:tc>
                  <a:txBody>
                    <a:bodyPr/>
                    <a:lstStyle/>
                    <a:p>
                      <a:pPr algn="ctr"/>
                      <a:r>
                        <a:rPr lang="en-AU" dirty="0">
                          <a:latin typeface="Cambria Math" panose="02040503050406030204" pitchFamily="18" charset="0"/>
                          <a:ea typeface="Cambria Math" panose="02040503050406030204" pitchFamily="18" charset="0"/>
                        </a:rPr>
                        <a:t>-0.473</a:t>
                      </a:r>
                    </a:p>
                  </a:txBody>
                  <a:tcPr/>
                </a:tc>
                <a:extLst>
                  <a:ext uri="{0D108BD9-81ED-4DB2-BD59-A6C34878D82A}">
                    <a16:rowId xmlns:a16="http://schemas.microsoft.com/office/drawing/2014/main" val="1211359272"/>
                  </a:ext>
                </a:extLst>
              </a:tr>
            </a:tbl>
          </a:graphicData>
        </a:graphic>
      </p:graphicFrame>
    </p:spTree>
    <p:extLst>
      <p:ext uri="{BB962C8B-B14F-4D97-AF65-F5344CB8AC3E}">
        <p14:creationId xmlns:p14="http://schemas.microsoft.com/office/powerpoint/2010/main" val="8969257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Important Notes:</a:t>
            </a: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In the iris example, the PCA was based on the raw data.</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If the raw data are used, then PCA tend to give more emphasis, i.e. greater loadings, to variables that have greater variability than those with lower variability.</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If we wish to give equal weight to each variable, then one should standardised the variables first.</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Although standardisation of the variables is typically recommended, the PCA functions in </a:t>
            </a:r>
            <a:r>
              <a:rPr lang="en-AU" sz="2400" i="1" dirty="0">
                <a:latin typeface="Cambria Math" panose="02040503050406030204" pitchFamily="18" charset="0"/>
                <a:ea typeface="Cambria Math" panose="02040503050406030204" pitchFamily="18" charset="0"/>
              </a:rPr>
              <a:t>R </a:t>
            </a:r>
            <a:r>
              <a:rPr lang="en-AU" sz="2400" dirty="0">
                <a:latin typeface="Cambria Math" panose="02040503050406030204" pitchFamily="18" charset="0"/>
                <a:ea typeface="Cambria Math" panose="02040503050406030204" pitchFamily="18" charset="0"/>
              </a:rPr>
              <a:t>do not do this by default.</a:t>
            </a:r>
            <a:endParaRPr lang="en-AU" sz="2000" dirty="0">
              <a:latin typeface="Cambria Math" panose="02040503050406030204" pitchFamily="18" charset="0"/>
              <a:ea typeface="Cambria Math" panose="02040503050406030204" pitchFamily="18" charset="0"/>
            </a:endParaRPr>
          </a:p>
        </p:txBody>
      </p:sp>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5020882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Scree plot</a:t>
                </a: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As previously mentioned, when there are </a:t>
                </a:r>
                <a14:m>
                  <m:oMath xmlns:m="http://schemas.openxmlformats.org/officeDocument/2006/math">
                    <m:r>
                      <a:rPr lang="en-AU" sz="2400" i="1">
                        <a:latin typeface="Cambria Math" panose="02040503050406030204" pitchFamily="18" charset="0"/>
                        <a:ea typeface="Cambria Math" panose="02040503050406030204" pitchFamily="18" charset="0"/>
                      </a:rPr>
                      <m:t>𝑝</m:t>
                    </m:r>
                  </m:oMath>
                </a14:m>
                <a:r>
                  <a:rPr lang="en-AU" sz="2400" dirty="0">
                    <a:latin typeface="Cambria Math" panose="02040503050406030204" pitchFamily="18" charset="0"/>
                    <a:ea typeface="Cambria Math" panose="02040503050406030204" pitchFamily="18" charset="0"/>
                  </a:rPr>
                  <a:t> variables involved, there will be </a:t>
                </a:r>
                <a14:m>
                  <m:oMath xmlns:m="http://schemas.openxmlformats.org/officeDocument/2006/math">
                    <m:r>
                      <a:rPr lang="en-AU" sz="2400" i="1">
                        <a:latin typeface="Cambria Math" panose="02040503050406030204" pitchFamily="18" charset="0"/>
                        <a:ea typeface="Cambria Math" panose="02040503050406030204" pitchFamily="18" charset="0"/>
                      </a:rPr>
                      <m:t>𝑝</m:t>
                    </m:r>
                  </m:oMath>
                </a14:m>
                <a:r>
                  <a:rPr lang="en-AU" sz="2400" dirty="0">
                    <a:latin typeface="Cambria Math" panose="02040503050406030204" pitchFamily="18" charset="0"/>
                    <a:ea typeface="Cambria Math" panose="02040503050406030204" pitchFamily="18" charset="0"/>
                  </a:rPr>
                  <a:t> number of PCs to contend with. </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However, it often not necessary to examine all PCs and but rather select the first few components that collectively will account for the majority of the variability.</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Another way to assess how many components are necessary is by using a </a:t>
                </a:r>
                <a:r>
                  <a:rPr lang="en-AU" sz="2400" i="1" dirty="0">
                    <a:latin typeface="Cambria Math" panose="02040503050406030204" pitchFamily="18" charset="0"/>
                    <a:ea typeface="Cambria Math" panose="02040503050406030204" pitchFamily="18" charset="0"/>
                  </a:rPr>
                  <a:t>scree plot</a:t>
                </a:r>
                <a:r>
                  <a:rPr lang="en-AU" sz="2400" dirty="0">
                    <a:latin typeface="Cambria Math" panose="02040503050406030204" pitchFamily="18" charset="0"/>
                    <a:ea typeface="Cambria Math" panose="02040503050406030204" pitchFamily="18" charset="0"/>
                  </a:rPr>
                  <a:t>, which is just a line graph of the ordered eigenvalues.</a:t>
                </a: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1236" t="-1221" r="-865"/>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4856929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5598375" cy="4990420"/>
          </a:xfrm>
        </p:spPr>
        <p:txBody>
          <a:bodyPr>
            <a:noAutofit/>
          </a:bodyPr>
          <a:lstStyle/>
          <a:p>
            <a:r>
              <a:rPr lang="en-AU" sz="2800" b="1" dirty="0">
                <a:latin typeface="Cambria Math" panose="02040503050406030204" pitchFamily="18" charset="0"/>
                <a:ea typeface="Cambria Math" panose="02040503050406030204" pitchFamily="18" charset="0"/>
              </a:rPr>
              <a:t>Scree plot</a:t>
            </a: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Here, we look for a sharp drop, or alternatively where the plot starts to flatten out.</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The scree plot on the right indicates that 3 factors should suffice.</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In other words, we have reduced the dimensions from 14 to 3.</a:t>
            </a:r>
          </a:p>
          <a:p>
            <a:pPr marL="342900" indent="-342900">
              <a:buFont typeface="Wingdings" panose="05000000000000000000" pitchFamily="2" charset="2"/>
              <a:buChar char="Ø"/>
            </a:pPr>
            <a:endParaRPr lang="en-AU" sz="2400" dirty="0"/>
          </a:p>
          <a:p>
            <a:pPr marL="342900" indent="-342900">
              <a:buFont typeface="Wingdings" panose="05000000000000000000" pitchFamily="2" charset="2"/>
              <a:buChar char="Ø"/>
            </a:pPr>
            <a:endParaRPr lang="en-AU" sz="2400" dirty="0"/>
          </a:p>
        </p:txBody>
      </p:sp>
      <p:sp>
        <p:nvSpPr>
          <p:cNvPr id="6" name="Title 5"/>
          <p:cNvSpPr>
            <a:spLocks noGrp="1"/>
          </p:cNvSpPr>
          <p:nvPr>
            <p:ph type="title"/>
          </p:nvPr>
        </p:nvSpPr>
        <p:spPr/>
        <p:txBody>
          <a:bodyPr>
            <a:normAutofit/>
          </a:bodyPr>
          <a:lstStyle/>
          <a:p>
            <a:r>
              <a:rPr lang="en-US" sz="3200" dirty="0"/>
              <a:t>Principal Component Analysis (PCA)</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0575" y="2027270"/>
            <a:ext cx="4642304" cy="3819737"/>
          </a:xfrm>
          <a:prstGeom prst="rect">
            <a:avLst/>
          </a:prstGeom>
        </p:spPr>
      </p:pic>
    </p:spTree>
    <p:extLst>
      <p:ext uri="{BB962C8B-B14F-4D97-AF65-F5344CB8AC3E}">
        <p14:creationId xmlns:p14="http://schemas.microsoft.com/office/powerpoint/2010/main" val="34991621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771130" cy="4990420"/>
          </a:xfrm>
        </p:spPr>
        <p:txBody>
          <a:bodyPr>
            <a:noAutofit/>
          </a:bodyPr>
          <a:lstStyle/>
          <a:p>
            <a:r>
              <a:rPr lang="en-AU" sz="2800" b="1" dirty="0">
                <a:latin typeface="Cambria Math" panose="02040503050406030204" pitchFamily="18" charset="0"/>
                <a:ea typeface="Cambria Math" panose="02040503050406030204" pitchFamily="18" charset="0"/>
              </a:rPr>
              <a:t>Example – Iris dataset with all 4 features</a:t>
            </a: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How many principle component(s) are required?</a:t>
            </a:r>
          </a:p>
          <a:p>
            <a:endParaRPr lang="en-AU" sz="2400" dirty="0"/>
          </a:p>
          <a:p>
            <a:pPr marL="342900" indent="-342900">
              <a:buFont typeface="Wingdings" panose="05000000000000000000" pitchFamily="2" charset="2"/>
              <a:buChar char="Ø"/>
            </a:pPr>
            <a:endParaRPr lang="en-AU" sz="2400" dirty="0"/>
          </a:p>
        </p:txBody>
      </p:sp>
      <p:sp>
        <p:nvSpPr>
          <p:cNvPr id="6" name="Title 5"/>
          <p:cNvSpPr>
            <a:spLocks noGrp="1"/>
          </p:cNvSpPr>
          <p:nvPr>
            <p:ph type="title"/>
          </p:nvPr>
        </p:nvSpPr>
        <p:spPr/>
        <p:txBody>
          <a:bodyPr>
            <a:normAutofit/>
          </a:bodyPr>
          <a:lstStyle/>
          <a:p>
            <a:r>
              <a:rPr lang="en-US" sz="3200" dirty="0"/>
              <a:t>Principal Component Analysis (PCA)</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7492" y="1803043"/>
            <a:ext cx="4360545" cy="3787398"/>
          </a:xfrm>
          <a:prstGeom prst="rect">
            <a:avLst/>
          </a:prstGeom>
        </p:spPr>
      </p:pic>
    </p:spTree>
    <p:extLst>
      <p:ext uri="{BB962C8B-B14F-4D97-AF65-F5344CB8AC3E}">
        <p14:creationId xmlns:p14="http://schemas.microsoft.com/office/powerpoint/2010/main" val="19517905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r>
              <a:rPr lang="en-AU" sz="2800" b="1" dirty="0" err="1">
                <a:latin typeface="Cambria Math" panose="02040503050406030204" pitchFamily="18" charset="0"/>
                <a:ea typeface="Cambria Math" panose="02040503050406030204" pitchFamily="18" charset="0"/>
              </a:rPr>
              <a:t>Biplot</a:t>
            </a:r>
            <a:endParaRPr lang="en-AU" sz="2800" b="1"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A </a:t>
            </a:r>
            <a:r>
              <a:rPr lang="en-AU" sz="2400" dirty="0" err="1">
                <a:latin typeface="Cambria Math" panose="02040503050406030204" pitchFamily="18" charset="0"/>
                <a:ea typeface="Cambria Math" panose="02040503050406030204" pitchFamily="18" charset="0"/>
              </a:rPr>
              <a:t>biplot</a:t>
            </a:r>
            <a:r>
              <a:rPr lang="en-AU" sz="2400" dirty="0">
                <a:latin typeface="Cambria Math" panose="02040503050406030204" pitchFamily="18" charset="0"/>
                <a:ea typeface="Cambria Math" panose="02040503050406030204" pitchFamily="18" charset="0"/>
              </a:rPr>
              <a:t> is a exploratory graph that includes information from both samples/individuals (presented a scatter dots) and the variables (presented as vector). </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For the variables, the direction and length of the corresponding vectors are dictated by their loadings on the PCs.</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err="1">
                <a:latin typeface="Cambria Math" panose="02040503050406030204" pitchFamily="18" charset="0"/>
                <a:ea typeface="Cambria Math" panose="02040503050406030204" pitchFamily="18" charset="0"/>
              </a:rPr>
              <a:t>Biplots</a:t>
            </a:r>
            <a:r>
              <a:rPr lang="en-AU" sz="2400" dirty="0">
                <a:latin typeface="Cambria Math" panose="02040503050406030204" pitchFamily="18" charset="0"/>
                <a:ea typeface="Cambria Math" panose="02040503050406030204" pitchFamily="18" charset="0"/>
              </a:rPr>
              <a:t> are useful when the individual samples are of interest.</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err="1">
                <a:latin typeface="Cambria Math" panose="02040503050406030204" pitchFamily="18" charset="0"/>
                <a:ea typeface="Cambria Math" panose="02040503050406030204" pitchFamily="18" charset="0"/>
              </a:rPr>
              <a:t>Biplots</a:t>
            </a:r>
            <a:r>
              <a:rPr lang="en-AU" sz="2400" dirty="0">
                <a:latin typeface="Cambria Math" panose="02040503050406030204" pitchFamily="18" charset="0"/>
                <a:ea typeface="Cambria Math" panose="02040503050406030204" pitchFamily="18" charset="0"/>
              </a:rPr>
              <a:t> can be confusing and often time unreadable when there are large numbers of samples and/or variables.</a:t>
            </a: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p:txBody>
      </p:sp>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9981511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r>
              <a:rPr lang="en-AU" sz="2800" b="1" dirty="0" err="1">
                <a:latin typeface="Cambria Math" panose="02040503050406030204" pitchFamily="18" charset="0"/>
                <a:ea typeface="Cambria Math" panose="02040503050406030204" pitchFamily="18" charset="0"/>
              </a:rPr>
              <a:t>Biplot</a:t>
            </a:r>
            <a:r>
              <a:rPr lang="en-AU" sz="2800" b="1" dirty="0">
                <a:latin typeface="Cambria Math" panose="02040503050406030204" pitchFamily="18" charset="0"/>
                <a:ea typeface="Cambria Math" panose="02040503050406030204" pitchFamily="18" charset="0"/>
              </a:rPr>
              <a:t> - How to interpret and what to look for?</a:t>
            </a: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PCA plot – Look for clustering or grouping.</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Loading plot (vectors)</a:t>
            </a:r>
          </a:p>
          <a:p>
            <a:pPr marL="1142983" lvl="1" indent="-457200"/>
            <a:r>
              <a:rPr lang="en-AU" sz="2400" dirty="0">
                <a:latin typeface="Cambria Math" panose="02040503050406030204" pitchFamily="18" charset="0"/>
                <a:ea typeface="Cambria Math" panose="02040503050406030204" pitchFamily="18" charset="0"/>
              </a:rPr>
              <a:t>The length of the vector indicates the importance of the variable.</a:t>
            </a:r>
          </a:p>
          <a:p>
            <a:pPr marL="1142983" lvl="1" indent="-457200"/>
            <a:r>
              <a:rPr lang="en-AU" sz="2400" dirty="0">
                <a:latin typeface="Cambria Math" panose="02040503050406030204" pitchFamily="18" charset="0"/>
                <a:ea typeface="Cambria Math" panose="02040503050406030204" pitchFamily="18" charset="0"/>
              </a:rPr>
              <a:t>When two vectors are close and forming a small angle, the two variables they represent are positively correlated.</a:t>
            </a:r>
          </a:p>
          <a:p>
            <a:pPr marL="1142983" lvl="1" indent="-457200"/>
            <a:r>
              <a:rPr lang="en-AU" sz="2400" dirty="0">
                <a:latin typeface="Cambria Math" panose="02040503050406030204" pitchFamily="18" charset="0"/>
                <a:ea typeface="Cambria Math" panose="02040503050406030204" pitchFamily="18" charset="0"/>
              </a:rPr>
              <a:t>If two vectors meet each other at 90°, then the variables they represent are uncorrelated.</a:t>
            </a:r>
          </a:p>
          <a:p>
            <a:pPr marL="1142983" lvl="1" indent="-457200"/>
            <a:r>
              <a:rPr lang="en-AU" sz="2400" dirty="0">
                <a:latin typeface="Cambria Math" panose="02040503050406030204" pitchFamily="18" charset="0"/>
                <a:ea typeface="Cambria Math" panose="02040503050406030204" pitchFamily="18" charset="0"/>
              </a:rPr>
              <a:t>If two vectors diverge from each other and form an angle close to 180°, then the variables they represent are negatively correlated.</a:t>
            </a:r>
          </a:p>
          <a:p>
            <a:pPr marL="1142983" lvl="1" indent="-457200"/>
            <a:endParaRPr lang="en-AU" sz="2400" dirty="0">
              <a:latin typeface="Cambria Math" panose="02040503050406030204" pitchFamily="18" charset="0"/>
              <a:ea typeface="Cambria Math" panose="02040503050406030204" pitchFamily="18" charset="0"/>
            </a:endParaRPr>
          </a:p>
        </p:txBody>
      </p:sp>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9883029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r>
              <a:rPr lang="en-AU" sz="2800" b="1" dirty="0" err="1">
                <a:latin typeface="Cambria Math" panose="02040503050406030204" pitchFamily="18" charset="0"/>
                <a:ea typeface="Cambria Math" panose="02040503050406030204" pitchFamily="18" charset="0"/>
              </a:rPr>
              <a:t>Biplot</a:t>
            </a:r>
            <a:r>
              <a:rPr lang="en-AU" sz="2800" b="1" dirty="0">
                <a:latin typeface="Cambria Math" panose="02040503050406030204" pitchFamily="18" charset="0"/>
                <a:ea typeface="Cambria Math" panose="02040503050406030204" pitchFamily="18" charset="0"/>
              </a:rPr>
              <a:t> - How to interpret and what to look for? 	</a:t>
            </a: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PCA plot + loading plot</a:t>
            </a:r>
          </a:p>
          <a:p>
            <a:pPr marL="1142983" lvl="1" indent="-457200"/>
            <a:r>
              <a:rPr lang="en-AU" sz="2400" dirty="0">
                <a:latin typeface="Cambria Math" panose="02040503050406030204" pitchFamily="18" charset="0"/>
                <a:ea typeface="Cambria Math" panose="02040503050406030204" pitchFamily="18" charset="0"/>
              </a:rPr>
              <a:t>Focus on the direction of the vectors.</a:t>
            </a:r>
          </a:p>
          <a:p>
            <a:pPr marL="1142983" lvl="1" indent="-457200"/>
            <a:r>
              <a:rPr lang="en-AU" sz="2400" dirty="0">
                <a:latin typeface="Cambria Math" panose="02040503050406030204" pitchFamily="18" charset="0"/>
                <a:ea typeface="Cambria Math" panose="02040503050406030204" pitchFamily="18" charset="0"/>
              </a:rPr>
              <a:t>Samples/individuals on the same side of the vector tend to have higher values.</a:t>
            </a:r>
          </a:p>
          <a:p>
            <a:pPr marL="1142983" lvl="1" indent="-457200"/>
            <a:r>
              <a:rPr lang="en-AU" sz="2400" dirty="0">
                <a:latin typeface="Cambria Math" panose="02040503050406030204" pitchFamily="18" charset="0"/>
                <a:ea typeface="Cambria Math" panose="02040503050406030204" pitchFamily="18" charset="0"/>
              </a:rPr>
              <a:t>Samples/individuals on the opposite side of the vector tend to have low values.</a:t>
            </a:r>
          </a:p>
        </p:txBody>
      </p:sp>
      <p:sp>
        <p:nvSpPr>
          <p:cNvPr id="6" name="Title 5"/>
          <p:cNvSpPr>
            <a:spLocks noGrp="1"/>
          </p:cNvSpPr>
          <p:nvPr>
            <p:ph type="title"/>
          </p:nvPr>
        </p:nvSpPr>
        <p:spPr/>
        <p:txBody>
          <a:bodyPr>
            <a:normAutofit/>
          </a:bodyPr>
          <a:lstStyle/>
          <a:p>
            <a:r>
              <a:rPr lang="en-US" sz="3200" dirty="0"/>
              <a:t>Principal Component Analysis (PCA)</a:t>
            </a:r>
          </a:p>
        </p:txBody>
      </p:sp>
    </p:spTree>
    <p:extLst>
      <p:ext uri="{BB962C8B-B14F-4D97-AF65-F5344CB8AC3E}">
        <p14:creationId xmlns:p14="http://schemas.microsoft.com/office/powerpoint/2010/main" val="363611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What is it and why is it important?</a:t>
            </a:r>
            <a:endParaRPr lang="en-AU" sz="1000" dirty="0">
              <a:latin typeface="Cambria Math" panose="02040503050406030204" pitchFamily="18" charset="0"/>
              <a:ea typeface="Cambria Math" panose="02040503050406030204" pitchFamily="18" charset="0"/>
              <a:cs typeface="Times New Roman" pitchFamily="18" charset="0"/>
            </a:endParaRPr>
          </a:p>
          <a:p>
            <a:pPr marL="42545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cs typeface="Times New Roman" pitchFamily="18" charset="0"/>
              </a:rPr>
              <a:t>Techniques for unsupervised learning important in many fields:</a:t>
            </a:r>
          </a:p>
          <a:p>
            <a:pPr marL="1111233" lvl="1" indent="-342900"/>
            <a:r>
              <a:rPr lang="en-AU" sz="2000" dirty="0">
                <a:latin typeface="Cambria Math" panose="02040503050406030204" pitchFamily="18" charset="0"/>
                <a:ea typeface="Cambria Math" panose="02040503050406030204" pitchFamily="18" charset="0"/>
                <a:cs typeface="Times New Roman" pitchFamily="18" charset="0"/>
              </a:rPr>
              <a:t>Marketing – characterising shoppers based on their behaviour and demographics</a:t>
            </a:r>
          </a:p>
          <a:p>
            <a:pPr marL="1111233" lvl="1" indent="-342900"/>
            <a:r>
              <a:rPr lang="en-AU" sz="2000" dirty="0">
                <a:latin typeface="Cambria Math" panose="02040503050406030204" pitchFamily="18" charset="0"/>
                <a:ea typeface="Cambria Math" panose="02040503050406030204" pitchFamily="18" charset="0"/>
                <a:cs typeface="Times New Roman" pitchFamily="18" charset="0"/>
              </a:rPr>
              <a:t>Cancers patients – grouped by their gene expressions.</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cs typeface="Times New Roman" pitchFamily="18" charset="0"/>
            </a:endParaRPr>
          </a:p>
          <a:p>
            <a:pPr marL="42545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cs typeface="Times New Roman" pitchFamily="18" charset="0"/>
              </a:rPr>
              <a:t>In unsupervised learning, we seek to :</a:t>
            </a:r>
          </a:p>
          <a:p>
            <a:pPr marL="1111233" lvl="1" indent="-342900"/>
            <a:r>
              <a:rPr lang="en-AU" sz="2000" dirty="0">
                <a:latin typeface="Cambria Math" panose="02040503050406030204" pitchFamily="18" charset="0"/>
                <a:ea typeface="Cambria Math" panose="02040503050406030204" pitchFamily="18" charset="0"/>
                <a:cs typeface="Times New Roman" pitchFamily="18" charset="0"/>
              </a:rPr>
              <a:t>Find an informative way to visualise multivariate data, and</a:t>
            </a:r>
          </a:p>
          <a:p>
            <a:pPr marL="1111233" lvl="1" indent="-342900"/>
            <a:r>
              <a:rPr lang="en-AU" sz="2000" dirty="0">
                <a:latin typeface="Cambria Math" panose="02040503050406030204" pitchFamily="18" charset="0"/>
                <a:ea typeface="Cambria Math" panose="02040503050406030204" pitchFamily="18" charset="0"/>
                <a:cs typeface="Times New Roman" pitchFamily="18" charset="0"/>
              </a:rPr>
              <a:t>Discover subgroups among the variables/observations.</a:t>
            </a:r>
          </a:p>
          <a:p>
            <a:pPr marL="425450" indent="-342900">
              <a:buFont typeface="Wingdings" panose="05000000000000000000" pitchFamily="2" charset="2"/>
              <a:buChar char="Ø"/>
            </a:pPr>
            <a:endParaRPr lang="en-AU" sz="900" dirty="0">
              <a:latin typeface="Cambria Math" panose="02040503050406030204" pitchFamily="18" charset="0"/>
              <a:ea typeface="Cambria Math" panose="02040503050406030204" pitchFamily="18" charset="0"/>
              <a:cs typeface="Times New Roman" pitchFamily="18" charset="0"/>
            </a:endParaRPr>
          </a:p>
          <a:p>
            <a:pPr marL="82550"/>
            <a:endParaRPr lang="en-AU" sz="900" dirty="0">
              <a:latin typeface="Cambria Math" panose="02040503050406030204" pitchFamily="18" charset="0"/>
              <a:ea typeface="Cambria Math" panose="02040503050406030204" pitchFamily="18" charset="0"/>
              <a:cs typeface="Times New Roman" pitchFamily="18" charset="0"/>
            </a:endParaRPr>
          </a:p>
          <a:p>
            <a:pPr marL="82550"/>
            <a:endParaRPr lang="en-AU" sz="2000" dirty="0">
              <a:latin typeface="Cambria Math" panose="02040503050406030204" pitchFamily="18" charset="0"/>
              <a:ea typeface="Cambria Math" panose="02040503050406030204" pitchFamily="18" charset="0"/>
              <a:cs typeface="Times New Roman" pitchFamily="18" charset="0"/>
            </a:endParaRPr>
          </a:p>
        </p:txBody>
      </p:sp>
      <p:sp>
        <p:nvSpPr>
          <p:cNvPr id="6" name="Title 5"/>
          <p:cNvSpPr>
            <a:spLocks noGrp="1"/>
          </p:cNvSpPr>
          <p:nvPr>
            <p:ph type="title"/>
          </p:nvPr>
        </p:nvSpPr>
        <p:spPr/>
        <p:txBody>
          <a:bodyPr>
            <a:normAutofit/>
          </a:bodyPr>
          <a:lstStyle/>
          <a:p>
            <a:r>
              <a:rPr lang="en-US" sz="3200" dirty="0"/>
              <a:t>Unsupervised Learning</a:t>
            </a:r>
          </a:p>
        </p:txBody>
      </p:sp>
    </p:spTree>
    <p:extLst>
      <p:ext uri="{BB962C8B-B14F-4D97-AF65-F5344CB8AC3E}">
        <p14:creationId xmlns:p14="http://schemas.microsoft.com/office/powerpoint/2010/main" val="6640191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5895454" cy="4990420"/>
          </a:xfrm>
        </p:spPr>
        <p:txBody>
          <a:bodyPr>
            <a:noAutofit/>
          </a:bodyPr>
          <a:lstStyle/>
          <a:p>
            <a:r>
              <a:rPr lang="en-AU" sz="2800" b="1" dirty="0" err="1">
                <a:latin typeface="Cambria Math" panose="02040503050406030204" pitchFamily="18" charset="0"/>
                <a:ea typeface="Cambria Math" panose="02040503050406030204" pitchFamily="18" charset="0"/>
              </a:rPr>
              <a:t>Biplot</a:t>
            </a:r>
            <a:r>
              <a:rPr lang="en-AU" sz="2800" b="1" dirty="0">
                <a:latin typeface="Cambria Math" panose="02040503050406030204" pitchFamily="18" charset="0"/>
                <a:ea typeface="Cambria Math" panose="02040503050406030204" pitchFamily="18" charset="0"/>
              </a:rPr>
              <a:t> – Iris dataset with all 4 features</a:t>
            </a: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What can you deduce from the </a:t>
            </a:r>
            <a:r>
              <a:rPr lang="en-AU" sz="2400" dirty="0" err="1">
                <a:latin typeface="Cambria Math" panose="02040503050406030204" pitchFamily="18" charset="0"/>
                <a:ea typeface="Cambria Math" panose="02040503050406030204" pitchFamily="18" charset="0"/>
              </a:rPr>
              <a:t>biplot</a:t>
            </a:r>
            <a:r>
              <a:rPr lang="en-AU" sz="2400" dirty="0">
                <a:latin typeface="Cambria Math" panose="02040503050406030204" pitchFamily="18" charset="0"/>
                <a:ea typeface="Cambria Math" panose="02040503050406030204" pitchFamily="18" charset="0"/>
              </a:rPr>
              <a:t> on the right?</a:t>
            </a:r>
          </a:p>
          <a:p>
            <a:endParaRPr lang="en-AU" sz="2400" dirty="0"/>
          </a:p>
          <a:p>
            <a:pPr marL="342900" indent="-342900">
              <a:buFont typeface="Wingdings" panose="05000000000000000000" pitchFamily="2" charset="2"/>
              <a:buChar char="Ø"/>
            </a:pPr>
            <a:endParaRPr lang="en-AU" sz="2400" dirty="0"/>
          </a:p>
        </p:txBody>
      </p:sp>
      <p:sp>
        <p:nvSpPr>
          <p:cNvPr id="6" name="Title 5"/>
          <p:cNvSpPr>
            <a:spLocks noGrp="1"/>
          </p:cNvSpPr>
          <p:nvPr>
            <p:ph type="title"/>
          </p:nvPr>
        </p:nvSpPr>
        <p:spPr/>
        <p:txBody>
          <a:bodyPr>
            <a:normAutofit/>
          </a:bodyPr>
          <a:lstStyle/>
          <a:p>
            <a:r>
              <a:rPr lang="en-US" sz="3200" dirty="0"/>
              <a:t>Principal Component Analysis (PCA)</a:t>
            </a:r>
          </a:p>
        </p:txBody>
      </p:sp>
      <p:pic>
        <p:nvPicPr>
          <p:cNvPr id="2" name="Picture 1"/>
          <p:cNvPicPr>
            <a:picLocks noChangeAspect="1"/>
          </p:cNvPicPr>
          <p:nvPr/>
        </p:nvPicPr>
        <p:blipFill>
          <a:blip r:embed="rId3"/>
          <a:stretch>
            <a:fillRect/>
          </a:stretch>
        </p:blipFill>
        <p:spPr>
          <a:xfrm>
            <a:off x="7747434" y="1356804"/>
            <a:ext cx="3381851" cy="5006340"/>
          </a:xfrm>
          <a:prstGeom prst="rect">
            <a:avLst/>
          </a:prstGeom>
        </p:spPr>
      </p:pic>
    </p:spTree>
    <p:extLst>
      <p:ext uri="{BB962C8B-B14F-4D97-AF65-F5344CB8AC3E}">
        <p14:creationId xmlns:p14="http://schemas.microsoft.com/office/powerpoint/2010/main" val="13624698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In order to generate cluster structures from complex multivariate datasets, it is necessary to define “proximity”, “closeness” or “similarity” among the set of objects (samples or variables).</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Closeness of samples or individuals is typically defined by some measure of distance such as Euclidean and Manhattan distances, or similarity such as Bray-Curtis Index.</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Similarity among variables are grouped on the basis of the aforementioned distance/similarity measures.</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Definition of closeness needs to also take into consideration the nature (discrete, continuous, binary) of the variable and the subject matter.</a:t>
            </a:r>
          </a:p>
        </p:txBody>
      </p:sp>
      <p:sp>
        <p:nvSpPr>
          <p:cNvPr id="6" name="Title 5"/>
          <p:cNvSpPr>
            <a:spLocks noGrp="1"/>
          </p:cNvSpPr>
          <p:nvPr>
            <p:ph type="title"/>
          </p:nvPr>
        </p:nvSpPr>
        <p:spPr/>
        <p:txBody>
          <a:bodyPr>
            <a:normAutofit/>
          </a:bodyPr>
          <a:lstStyle/>
          <a:p>
            <a:r>
              <a:rPr lang="en-AU" sz="3200" dirty="0"/>
              <a:t>Closeness Measures</a:t>
            </a:r>
            <a:endParaRPr lang="en-US" sz="3200" dirty="0"/>
          </a:p>
        </p:txBody>
      </p:sp>
    </p:spTree>
    <p:extLst>
      <p:ext uri="{BB962C8B-B14F-4D97-AF65-F5344CB8AC3E}">
        <p14:creationId xmlns:p14="http://schemas.microsoft.com/office/powerpoint/2010/main" val="7528156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pPr marL="342900" indent="-342900">
                  <a:buFont typeface="Wingdings" panose="05000000000000000000" pitchFamily="2" charset="2"/>
                  <a:buChar char="Ø"/>
                </a:pPr>
                <a:r>
                  <a:rPr lang="en-AU" sz="2400" b="1" u="sng" dirty="0">
                    <a:latin typeface="Cambria Math" panose="02040503050406030204" pitchFamily="18" charset="0"/>
                    <a:ea typeface="Cambria Math" panose="02040503050406030204" pitchFamily="18" charset="0"/>
                  </a:rPr>
                  <a:t>Euclidean distance</a:t>
                </a:r>
                <a:r>
                  <a:rPr lang="en-AU" sz="2400" dirty="0">
                    <a:latin typeface="Cambria Math" panose="02040503050406030204" pitchFamily="18" charset="0"/>
                    <a:ea typeface="Cambria Math" panose="02040503050406030204" pitchFamily="18" charset="0"/>
                  </a:rPr>
                  <a:t> – straight line distance</a:t>
                </a: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a:p>
                <a:pPr>
                  <a:tabLst>
                    <a:tab pos="360363" algn="l"/>
                  </a:tabLst>
                </a:pPr>
                <a:r>
                  <a:rPr lang="en-AU" sz="2000" dirty="0">
                    <a:ea typeface="Cambria Math" panose="02040503050406030204" pitchFamily="18" charset="0"/>
                  </a:rPr>
                  <a:t>	</a:t>
                </a:r>
                <a14:m>
                  <m:oMath xmlns:m="http://schemas.openxmlformats.org/officeDocument/2006/math">
                    <m:r>
                      <a:rPr lang="en-AU" sz="2000" i="1">
                        <a:latin typeface="Cambria Math" panose="02040503050406030204" pitchFamily="18" charset="0"/>
                        <a:ea typeface="Cambria Math" panose="02040503050406030204" pitchFamily="18" charset="0"/>
                      </a:rPr>
                      <m:t>𝑑</m:t>
                    </m:r>
                    <m:d>
                      <m:dPr>
                        <m:ctrlPr>
                          <a:rPr lang="en-AU" sz="2000" i="1">
                            <a:latin typeface="Cambria Math" panose="02040503050406030204" pitchFamily="18" charset="0"/>
                            <a:ea typeface="Cambria Math" panose="02040503050406030204" pitchFamily="18" charset="0"/>
                          </a:rPr>
                        </m:ctrlPr>
                      </m:dPr>
                      <m:e>
                        <m:r>
                          <a:rPr lang="en-AU" sz="2000" i="1">
                            <a:latin typeface="Cambria Math" panose="02040503050406030204" pitchFamily="18" charset="0"/>
                            <a:ea typeface="Cambria Math" panose="02040503050406030204" pitchFamily="18" charset="0"/>
                          </a:rPr>
                          <m:t>𝑥</m:t>
                        </m:r>
                        <m:r>
                          <a:rPr lang="en-AU" sz="2000" i="1">
                            <a:latin typeface="Cambria Math" panose="02040503050406030204" pitchFamily="18" charset="0"/>
                            <a:ea typeface="Cambria Math" panose="02040503050406030204" pitchFamily="18" charset="0"/>
                          </a:rPr>
                          <m:t>,</m:t>
                        </m:r>
                        <m:r>
                          <a:rPr lang="en-AU" sz="2000" i="1">
                            <a:latin typeface="Cambria Math" panose="02040503050406030204" pitchFamily="18" charset="0"/>
                            <a:ea typeface="Cambria Math" panose="02040503050406030204" pitchFamily="18" charset="0"/>
                          </a:rPr>
                          <m:t>𝑦</m:t>
                        </m:r>
                        <m:r>
                          <a:rPr lang="en-AU" sz="2000" i="1">
                            <a:latin typeface="Cambria Math" panose="02040503050406030204" pitchFamily="18" charset="0"/>
                            <a:ea typeface="Cambria Math" panose="02040503050406030204" pitchFamily="18" charset="0"/>
                          </a:rPr>
                          <m:t> </m:t>
                        </m:r>
                      </m:e>
                    </m:d>
                    <m:r>
                      <a:rPr lang="en-AU" sz="2000" i="1">
                        <a:latin typeface="Cambria Math" panose="02040503050406030204" pitchFamily="18" charset="0"/>
                        <a:ea typeface="Cambria Math" panose="02040503050406030204" pitchFamily="18" charset="0"/>
                      </a:rPr>
                      <m:t>=</m:t>
                    </m:r>
                    <m:rad>
                      <m:radPr>
                        <m:degHide m:val="on"/>
                        <m:ctrlPr>
                          <a:rPr lang="en-AU" sz="2000" i="1">
                            <a:latin typeface="Cambria Math" panose="02040503050406030204" pitchFamily="18" charset="0"/>
                            <a:ea typeface="Cambria Math" panose="02040503050406030204" pitchFamily="18" charset="0"/>
                          </a:rPr>
                        </m:ctrlPr>
                      </m:radPr>
                      <m:deg/>
                      <m:e>
                        <m:sSup>
                          <m:sSupPr>
                            <m:ctrlPr>
                              <a:rPr lang="en-AU" sz="2000" i="1">
                                <a:latin typeface="Cambria Math" panose="02040503050406030204" pitchFamily="18" charset="0"/>
                                <a:ea typeface="Cambria Math" panose="02040503050406030204" pitchFamily="18" charset="0"/>
                              </a:rPr>
                            </m:ctrlPr>
                          </m:sSupPr>
                          <m:e>
                            <m:d>
                              <m:dPr>
                                <m:ctrlPr>
                                  <a:rPr lang="en-AU" sz="2000" i="1">
                                    <a:latin typeface="Cambria Math" panose="02040503050406030204" pitchFamily="18" charset="0"/>
                                    <a:ea typeface="Cambria Math" panose="02040503050406030204" pitchFamily="18" charset="0"/>
                                  </a:rPr>
                                </m:ctrlPr>
                              </m:dPr>
                              <m:e>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𝑥</m:t>
                                    </m:r>
                                  </m:e>
                                  <m:sub>
                                    <m:r>
                                      <a:rPr lang="en-AU" sz="2000" i="1">
                                        <a:latin typeface="Cambria Math" panose="02040503050406030204" pitchFamily="18" charset="0"/>
                                        <a:ea typeface="Cambria Math" panose="02040503050406030204" pitchFamily="18" charset="0"/>
                                      </a:rPr>
                                      <m:t>1</m:t>
                                    </m:r>
                                  </m:sub>
                                </m:sSub>
                                <m:r>
                                  <a:rPr lang="en-AU" sz="2000" i="1">
                                    <a:latin typeface="Cambria Math" panose="02040503050406030204" pitchFamily="18" charset="0"/>
                                    <a:ea typeface="Cambria Math" panose="02040503050406030204" pitchFamily="18" charset="0"/>
                                  </a:rPr>
                                  <m:t>−</m:t>
                                </m:r>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𝑦</m:t>
                                    </m:r>
                                  </m:e>
                                  <m:sub>
                                    <m:r>
                                      <a:rPr lang="en-AU" sz="2000" i="1">
                                        <a:latin typeface="Cambria Math" panose="02040503050406030204" pitchFamily="18" charset="0"/>
                                        <a:ea typeface="Cambria Math" panose="02040503050406030204" pitchFamily="18" charset="0"/>
                                      </a:rPr>
                                      <m:t>1</m:t>
                                    </m:r>
                                  </m:sub>
                                </m:sSub>
                              </m:e>
                            </m:d>
                          </m:e>
                          <m:sup>
                            <m:r>
                              <a:rPr lang="en-AU" sz="2000" i="1">
                                <a:latin typeface="Cambria Math" panose="02040503050406030204" pitchFamily="18" charset="0"/>
                                <a:ea typeface="Cambria Math" panose="02040503050406030204" pitchFamily="18" charset="0"/>
                              </a:rPr>
                              <m:t>2</m:t>
                            </m:r>
                          </m:sup>
                        </m:sSup>
                        <m:r>
                          <a:rPr lang="en-AU" sz="2000" i="1">
                            <a:latin typeface="Cambria Math" panose="02040503050406030204" pitchFamily="18" charset="0"/>
                            <a:ea typeface="Cambria Math" panose="02040503050406030204" pitchFamily="18" charset="0"/>
                          </a:rPr>
                          <m:t>+</m:t>
                        </m:r>
                        <m:sSup>
                          <m:sSupPr>
                            <m:ctrlPr>
                              <a:rPr lang="en-AU" sz="2000" i="1">
                                <a:latin typeface="Cambria Math" panose="02040503050406030204" pitchFamily="18" charset="0"/>
                                <a:ea typeface="Cambria Math" panose="02040503050406030204" pitchFamily="18" charset="0"/>
                              </a:rPr>
                            </m:ctrlPr>
                          </m:sSupPr>
                          <m:e>
                            <m:d>
                              <m:dPr>
                                <m:ctrlPr>
                                  <a:rPr lang="en-AU" sz="2000" i="1">
                                    <a:latin typeface="Cambria Math" panose="02040503050406030204" pitchFamily="18" charset="0"/>
                                    <a:ea typeface="Cambria Math" panose="02040503050406030204" pitchFamily="18" charset="0"/>
                                  </a:rPr>
                                </m:ctrlPr>
                              </m:dPr>
                              <m:e>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𝑥</m:t>
                                    </m:r>
                                  </m:e>
                                  <m:sub>
                                    <m:r>
                                      <a:rPr lang="en-AU" sz="2000" i="1">
                                        <a:latin typeface="Cambria Math" panose="02040503050406030204" pitchFamily="18" charset="0"/>
                                        <a:ea typeface="Cambria Math" panose="02040503050406030204" pitchFamily="18" charset="0"/>
                                      </a:rPr>
                                      <m:t>2</m:t>
                                    </m:r>
                                  </m:sub>
                                </m:sSub>
                                <m:r>
                                  <a:rPr lang="en-AU" sz="2000" i="1">
                                    <a:latin typeface="Cambria Math" panose="02040503050406030204" pitchFamily="18" charset="0"/>
                                    <a:ea typeface="Cambria Math" panose="02040503050406030204" pitchFamily="18" charset="0"/>
                                  </a:rPr>
                                  <m:t>−</m:t>
                                </m:r>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𝑦</m:t>
                                    </m:r>
                                  </m:e>
                                  <m:sub>
                                    <m:r>
                                      <a:rPr lang="en-AU" sz="2000" i="1">
                                        <a:latin typeface="Cambria Math" panose="02040503050406030204" pitchFamily="18" charset="0"/>
                                        <a:ea typeface="Cambria Math" panose="02040503050406030204" pitchFamily="18" charset="0"/>
                                      </a:rPr>
                                      <m:t>2</m:t>
                                    </m:r>
                                  </m:sub>
                                </m:sSub>
                              </m:e>
                            </m:d>
                          </m:e>
                          <m:sup>
                            <m:r>
                              <a:rPr lang="en-AU" sz="2000" i="1">
                                <a:latin typeface="Cambria Math" panose="02040503050406030204" pitchFamily="18" charset="0"/>
                                <a:ea typeface="Cambria Math" panose="02040503050406030204" pitchFamily="18" charset="0"/>
                              </a:rPr>
                              <m:t>2</m:t>
                            </m:r>
                          </m:sup>
                        </m:sSup>
                        <m:r>
                          <a:rPr lang="en-AU" sz="2000" i="1">
                            <a:latin typeface="Cambria Math" panose="02040503050406030204" pitchFamily="18" charset="0"/>
                            <a:ea typeface="Cambria Math" panose="02040503050406030204" pitchFamily="18" charset="0"/>
                          </a:rPr>
                          <m:t>+⋯+</m:t>
                        </m:r>
                        <m:sSup>
                          <m:sSupPr>
                            <m:ctrlPr>
                              <a:rPr lang="en-AU" sz="2000" i="1">
                                <a:latin typeface="Cambria Math" panose="02040503050406030204" pitchFamily="18" charset="0"/>
                                <a:ea typeface="Cambria Math" panose="02040503050406030204" pitchFamily="18" charset="0"/>
                              </a:rPr>
                            </m:ctrlPr>
                          </m:sSupPr>
                          <m:e>
                            <m:d>
                              <m:dPr>
                                <m:ctrlPr>
                                  <a:rPr lang="en-AU" sz="2000" i="1">
                                    <a:latin typeface="Cambria Math" panose="02040503050406030204" pitchFamily="18" charset="0"/>
                                    <a:ea typeface="Cambria Math" panose="02040503050406030204" pitchFamily="18" charset="0"/>
                                  </a:rPr>
                                </m:ctrlPr>
                              </m:dPr>
                              <m:e>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𝑥</m:t>
                                    </m:r>
                                  </m:e>
                                  <m:sub>
                                    <m:r>
                                      <a:rPr lang="en-AU" sz="2000" i="1">
                                        <a:latin typeface="Cambria Math" panose="02040503050406030204" pitchFamily="18" charset="0"/>
                                        <a:ea typeface="Cambria Math" panose="02040503050406030204" pitchFamily="18" charset="0"/>
                                      </a:rPr>
                                      <m:t>𝑝</m:t>
                                    </m:r>
                                  </m:sub>
                                </m:sSub>
                                <m:r>
                                  <a:rPr lang="en-AU" sz="2000" i="1">
                                    <a:latin typeface="Cambria Math" panose="02040503050406030204" pitchFamily="18" charset="0"/>
                                    <a:ea typeface="Cambria Math" panose="02040503050406030204" pitchFamily="18" charset="0"/>
                                  </a:rPr>
                                  <m:t>−</m:t>
                                </m:r>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𝑦</m:t>
                                    </m:r>
                                  </m:e>
                                  <m:sub>
                                    <m:r>
                                      <a:rPr lang="en-AU" sz="2000" i="1">
                                        <a:latin typeface="Cambria Math" panose="02040503050406030204" pitchFamily="18" charset="0"/>
                                        <a:ea typeface="Cambria Math" panose="02040503050406030204" pitchFamily="18" charset="0"/>
                                      </a:rPr>
                                      <m:t>𝑝</m:t>
                                    </m:r>
                                  </m:sub>
                                </m:sSub>
                              </m:e>
                            </m:d>
                          </m:e>
                          <m:sup>
                            <m:r>
                              <a:rPr lang="en-AU" sz="2000" i="1">
                                <a:latin typeface="Cambria Math" panose="02040503050406030204" pitchFamily="18" charset="0"/>
                                <a:ea typeface="Cambria Math" panose="02040503050406030204" pitchFamily="18" charset="0"/>
                              </a:rPr>
                              <m:t>2</m:t>
                            </m:r>
                          </m:sup>
                        </m:sSup>
                      </m:e>
                    </m:rad>
                  </m:oMath>
                </a14:m>
                <a:r>
                  <a:rPr lang="en-AU" sz="2000" dirty="0">
                    <a:latin typeface="Cambria Math" panose="02040503050406030204" pitchFamily="18" charset="0"/>
                    <a:ea typeface="Cambria Math" panose="02040503050406030204" pitchFamily="18" charset="0"/>
                  </a:rPr>
                  <a:t> </a:t>
                </a:r>
              </a:p>
              <a:p>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US"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US"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US"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b="1" u="sng" dirty="0">
                    <a:latin typeface="Cambria Math" panose="02040503050406030204" pitchFamily="18" charset="0"/>
                    <a:ea typeface="Cambria Math" panose="02040503050406030204" pitchFamily="18" charset="0"/>
                  </a:rPr>
                  <a:t>Manhattan distance</a:t>
                </a:r>
                <a:r>
                  <a:rPr lang="en-AU" sz="2400" b="1" dirty="0">
                    <a:latin typeface="Cambria Math" panose="02040503050406030204" pitchFamily="18" charset="0"/>
                    <a:ea typeface="Cambria Math" panose="02040503050406030204" pitchFamily="18" charset="0"/>
                  </a:rPr>
                  <a:t> - </a:t>
                </a:r>
                <a:r>
                  <a:rPr lang="en-AU" sz="2400" dirty="0">
                    <a:latin typeface="Cambria Math" panose="02040503050406030204" pitchFamily="18" charset="0"/>
                    <a:ea typeface="Cambria Math" panose="02040503050406030204" pitchFamily="18" charset="0"/>
                  </a:rPr>
                  <a:t>also known as “city block” distance</a:t>
                </a:r>
              </a:p>
              <a:p>
                <a:endParaRPr lang="en-AU" sz="2400" i="1" dirty="0">
                  <a:latin typeface="Cambria Math" panose="02040503050406030204" pitchFamily="18" charset="0"/>
                  <a:ea typeface="Cambria Math" panose="02040503050406030204" pitchFamily="18" charset="0"/>
                </a:endParaRPr>
              </a:p>
              <a:p>
                <a:pPr>
                  <a:tabLst>
                    <a:tab pos="360363" algn="l"/>
                  </a:tabLst>
                </a:pPr>
                <a:r>
                  <a:rPr lang="en-AU" sz="2400" i="1" dirty="0">
                    <a:latin typeface="Cambria Math" panose="02040503050406030204" pitchFamily="18" charset="0"/>
                    <a:ea typeface="Cambria Math" panose="02040503050406030204" pitchFamily="18" charset="0"/>
                  </a:rPr>
                  <a:t>	</a:t>
                </a:r>
                <a14:m>
                  <m:oMath xmlns:m="http://schemas.openxmlformats.org/officeDocument/2006/math">
                    <m:r>
                      <a:rPr lang="en-AU" sz="2400" i="1" smtClean="0">
                        <a:latin typeface="Cambria Math" panose="02040503050406030204" pitchFamily="18" charset="0"/>
                        <a:ea typeface="Cambria Math" panose="02040503050406030204" pitchFamily="18" charset="0"/>
                      </a:rPr>
                      <m:t>𝑑</m:t>
                    </m:r>
                    <m:d>
                      <m:dPr>
                        <m:ctrlPr>
                          <a:rPr lang="en-AU" sz="2400" i="1">
                            <a:latin typeface="Cambria Math" panose="02040503050406030204" pitchFamily="18" charset="0"/>
                            <a:ea typeface="Cambria Math" panose="02040503050406030204" pitchFamily="18" charset="0"/>
                          </a:rPr>
                        </m:ctrlPr>
                      </m:dPr>
                      <m:e>
                        <m:r>
                          <a:rPr lang="en-AU" sz="2400" i="1">
                            <a:latin typeface="Cambria Math" panose="02040503050406030204" pitchFamily="18" charset="0"/>
                            <a:ea typeface="Cambria Math" panose="02040503050406030204" pitchFamily="18" charset="0"/>
                          </a:rPr>
                          <m:t>𝑥</m:t>
                        </m:r>
                        <m:r>
                          <a:rPr lang="en-AU" sz="2400" i="1">
                            <a:latin typeface="Cambria Math" panose="02040503050406030204" pitchFamily="18" charset="0"/>
                            <a:ea typeface="Cambria Math" panose="02040503050406030204" pitchFamily="18" charset="0"/>
                          </a:rPr>
                          <m:t>,</m:t>
                        </m:r>
                        <m:r>
                          <a:rPr lang="en-AU" sz="2400" i="1">
                            <a:latin typeface="Cambria Math" panose="02040503050406030204" pitchFamily="18" charset="0"/>
                            <a:ea typeface="Cambria Math" panose="02040503050406030204" pitchFamily="18" charset="0"/>
                          </a:rPr>
                          <m:t>𝑦</m:t>
                        </m:r>
                        <m:r>
                          <a:rPr lang="en-AU" sz="2400" i="1">
                            <a:latin typeface="Cambria Math" panose="02040503050406030204" pitchFamily="18" charset="0"/>
                            <a:ea typeface="Cambria Math" panose="02040503050406030204" pitchFamily="18" charset="0"/>
                          </a:rPr>
                          <m:t> </m:t>
                        </m:r>
                      </m:e>
                    </m:d>
                    <m:r>
                      <a:rPr lang="en-AU" sz="2400" i="1">
                        <a:latin typeface="Cambria Math" panose="02040503050406030204" pitchFamily="18" charset="0"/>
                        <a:ea typeface="Cambria Math" panose="02040503050406030204" pitchFamily="18" charset="0"/>
                      </a:rPr>
                      <m:t>=</m:t>
                    </m:r>
                    <m:d>
                      <m:dPr>
                        <m:begChr m:val="|"/>
                        <m:endChr m:val="|"/>
                        <m:ctrlPr>
                          <a:rPr lang="en-AU" sz="2400" i="1">
                            <a:latin typeface="Cambria Math" panose="02040503050406030204" pitchFamily="18" charset="0"/>
                            <a:ea typeface="Cambria Math" panose="02040503050406030204" pitchFamily="18" charset="0"/>
                          </a:rPr>
                        </m:ctrlPr>
                      </m:dP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𝑥</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𝑦</m:t>
                            </m:r>
                          </m:e>
                          <m:sub>
                            <m:r>
                              <a:rPr lang="en-AU" sz="2400" i="1">
                                <a:latin typeface="Cambria Math" panose="02040503050406030204" pitchFamily="18" charset="0"/>
                                <a:ea typeface="Cambria Math" panose="02040503050406030204" pitchFamily="18" charset="0"/>
                              </a:rPr>
                              <m:t>1</m:t>
                            </m:r>
                          </m:sub>
                        </m:sSub>
                      </m:e>
                    </m:d>
                    <m:r>
                      <a:rPr lang="en-AU" sz="2400" i="1">
                        <a:latin typeface="Cambria Math" panose="02040503050406030204" pitchFamily="18" charset="0"/>
                        <a:ea typeface="Cambria Math" panose="02040503050406030204" pitchFamily="18" charset="0"/>
                      </a:rPr>
                      <m:t>+</m:t>
                    </m:r>
                    <m:d>
                      <m:dPr>
                        <m:begChr m:val="|"/>
                        <m:endChr m:val="|"/>
                        <m:ctrlPr>
                          <a:rPr lang="en-AU" sz="2400" i="1">
                            <a:latin typeface="Cambria Math" panose="02040503050406030204" pitchFamily="18" charset="0"/>
                            <a:ea typeface="Cambria Math" panose="02040503050406030204" pitchFamily="18" charset="0"/>
                          </a:rPr>
                        </m:ctrlPr>
                      </m:dP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𝑥</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𝑦</m:t>
                            </m:r>
                          </m:e>
                          <m:sub>
                            <m:r>
                              <a:rPr lang="en-AU" sz="2400" i="1">
                                <a:latin typeface="Cambria Math" panose="02040503050406030204" pitchFamily="18" charset="0"/>
                                <a:ea typeface="Cambria Math" panose="02040503050406030204" pitchFamily="18" charset="0"/>
                              </a:rPr>
                              <m:t>2</m:t>
                            </m:r>
                          </m:sub>
                        </m:sSub>
                      </m:e>
                    </m:d>
                    <m:r>
                      <a:rPr lang="en-AU" sz="2400" i="1">
                        <a:latin typeface="Cambria Math" panose="02040503050406030204" pitchFamily="18" charset="0"/>
                        <a:ea typeface="Cambria Math" panose="02040503050406030204" pitchFamily="18" charset="0"/>
                      </a:rPr>
                      <m:t>+⋯+</m:t>
                    </m:r>
                    <m:d>
                      <m:dPr>
                        <m:begChr m:val="|"/>
                        <m:endChr m:val="|"/>
                        <m:ctrlPr>
                          <a:rPr lang="en-AU" sz="2400" i="1">
                            <a:latin typeface="Cambria Math" panose="02040503050406030204" pitchFamily="18" charset="0"/>
                            <a:ea typeface="Cambria Math" panose="02040503050406030204" pitchFamily="18" charset="0"/>
                          </a:rPr>
                        </m:ctrlPr>
                      </m:dP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𝑥</m:t>
                            </m:r>
                          </m:e>
                          <m:sub>
                            <m:r>
                              <a:rPr lang="en-AU" sz="2400" i="1">
                                <a:latin typeface="Cambria Math" panose="02040503050406030204" pitchFamily="18" charset="0"/>
                                <a:ea typeface="Cambria Math" panose="02040503050406030204" pitchFamily="18" charset="0"/>
                              </a:rPr>
                              <m:t>𝑝</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𝑦</m:t>
                            </m:r>
                          </m:e>
                          <m:sub>
                            <m:r>
                              <a:rPr lang="en-AU" sz="2400" i="1">
                                <a:latin typeface="Cambria Math" panose="02040503050406030204" pitchFamily="18" charset="0"/>
                                <a:ea typeface="Cambria Math" panose="02040503050406030204" pitchFamily="18" charset="0"/>
                              </a:rPr>
                              <m:t>𝑝</m:t>
                            </m:r>
                          </m:sub>
                        </m:sSub>
                      </m:e>
                    </m:d>
                  </m:oMath>
                </a14:m>
                <a:endParaRPr lang="en-AU" sz="24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803" t="-977"/>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Distance Measures – Continuous Data</a:t>
            </a:r>
          </a:p>
        </p:txBody>
      </p:sp>
      <p:grpSp>
        <p:nvGrpSpPr>
          <p:cNvPr id="4" name="Group 3">
            <a:extLst>
              <a:ext uri="{FF2B5EF4-FFF2-40B4-BE49-F238E27FC236}">
                <a16:creationId xmlns:a16="http://schemas.microsoft.com/office/drawing/2014/main" id="{412F9B2E-963E-4663-B496-52AD07BE730D}"/>
              </a:ext>
            </a:extLst>
          </p:cNvPr>
          <p:cNvGrpSpPr/>
          <p:nvPr/>
        </p:nvGrpSpPr>
        <p:grpSpPr>
          <a:xfrm>
            <a:off x="7886241" y="2006893"/>
            <a:ext cx="3070684" cy="1759286"/>
            <a:chOff x="5940152" y="1573686"/>
            <a:chExt cx="3070684" cy="1759286"/>
          </a:xfrm>
        </p:grpSpPr>
        <p:grpSp>
          <p:nvGrpSpPr>
            <p:cNvPr id="5" name="Group 4">
              <a:extLst>
                <a:ext uri="{FF2B5EF4-FFF2-40B4-BE49-F238E27FC236}">
                  <a16:creationId xmlns:a16="http://schemas.microsoft.com/office/drawing/2014/main" id="{13820BAB-96A1-4A5C-9EFA-8A7E3BD9FFFE}"/>
                </a:ext>
              </a:extLst>
            </p:cNvPr>
            <p:cNvGrpSpPr/>
            <p:nvPr/>
          </p:nvGrpSpPr>
          <p:grpSpPr>
            <a:xfrm>
              <a:off x="6699013" y="1595598"/>
              <a:ext cx="2265475" cy="1356113"/>
              <a:chOff x="6421325" y="1595598"/>
              <a:chExt cx="2265475" cy="1356113"/>
            </a:xfrm>
          </p:grpSpPr>
          <p:sp>
            <p:nvSpPr>
              <p:cNvPr id="11" name="Right Triangle 10">
                <a:extLst>
                  <a:ext uri="{FF2B5EF4-FFF2-40B4-BE49-F238E27FC236}">
                    <a16:creationId xmlns:a16="http://schemas.microsoft.com/office/drawing/2014/main" id="{A075CDAB-FD9C-4193-BE38-F0A509365CFE}"/>
                  </a:ext>
                </a:extLst>
              </p:cNvPr>
              <p:cNvSpPr/>
              <p:nvPr/>
            </p:nvSpPr>
            <p:spPr>
              <a:xfrm>
                <a:off x="6421325" y="1727575"/>
                <a:ext cx="2232248" cy="1224136"/>
              </a:xfrm>
              <a:prstGeom prst="rtTriangle">
                <a:avLst/>
              </a:prstGeom>
              <a:solidFill>
                <a:schemeClr val="accent1">
                  <a:alpha val="30000"/>
                </a:schemeClr>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2" name="Straight Arrow Connector 11">
                <a:extLst>
                  <a:ext uri="{FF2B5EF4-FFF2-40B4-BE49-F238E27FC236}">
                    <a16:creationId xmlns:a16="http://schemas.microsoft.com/office/drawing/2014/main" id="{7EEC0987-AB7B-4F1D-82E5-BD61B9D43B37}"/>
                  </a:ext>
                </a:extLst>
              </p:cNvPr>
              <p:cNvCxnSpPr/>
              <p:nvPr/>
            </p:nvCxnSpPr>
            <p:spPr>
              <a:xfrm>
                <a:off x="6454552" y="1595598"/>
                <a:ext cx="2232248" cy="1224136"/>
              </a:xfrm>
              <a:prstGeom prst="straightConnector1">
                <a:avLst/>
              </a:prstGeom>
              <a:ln>
                <a:headEnd type="stealth"/>
                <a:tailEnd type="stealth"/>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6A6D6CCD-F70E-4332-B188-DCA677037BF4}"/>
                    </a:ext>
                  </a:extLst>
                </p:cNvPr>
                <p:cNvSpPr txBox="1"/>
                <p:nvPr/>
              </p:nvSpPr>
              <p:spPr>
                <a:xfrm>
                  <a:off x="5940152" y="1573686"/>
                  <a:ext cx="792088"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ctrlPr>
                              <a:rPr lang="en-AU" sz="1400" b="1" i="1" smtClean="0">
                                <a:solidFill>
                                  <a:srgbClr val="FF0000"/>
                                </a:solidFill>
                                <a:latin typeface="Cambria Math" panose="02040503050406030204" pitchFamily="18" charset="0"/>
                              </a:rPr>
                            </m:ctrlPr>
                          </m:dPr>
                          <m:e>
                            <m:sSub>
                              <m:sSubPr>
                                <m:ctrlPr>
                                  <a:rPr lang="en-AU" sz="1400" b="1" i="1" smtClean="0">
                                    <a:solidFill>
                                      <a:srgbClr val="FF0000"/>
                                    </a:solidFill>
                                    <a:latin typeface="Cambria Math" panose="02040503050406030204" pitchFamily="18" charset="0"/>
                                  </a:rPr>
                                </m:ctrlPr>
                              </m:sSubPr>
                              <m:e>
                                <m:r>
                                  <a:rPr lang="en-AU" sz="1400" b="1" i="1" smtClean="0">
                                    <a:solidFill>
                                      <a:srgbClr val="FF0000"/>
                                    </a:solidFill>
                                    <a:latin typeface="Cambria Math" panose="02040503050406030204" pitchFamily="18" charset="0"/>
                                  </a:rPr>
                                  <m:t>𝒙</m:t>
                                </m:r>
                              </m:e>
                              <m:sub>
                                <m:r>
                                  <a:rPr lang="en-AU" sz="1400" b="1" i="1" smtClean="0">
                                    <a:solidFill>
                                      <a:srgbClr val="FF0000"/>
                                    </a:solidFill>
                                    <a:latin typeface="Cambria Math" panose="02040503050406030204" pitchFamily="18" charset="0"/>
                                  </a:rPr>
                                  <m:t>𝟏</m:t>
                                </m:r>
                              </m:sub>
                            </m:sSub>
                            <m:r>
                              <a:rPr lang="en-AU" sz="1400" b="1" i="1" smtClean="0">
                                <a:solidFill>
                                  <a:srgbClr val="FF0000"/>
                                </a:solidFill>
                                <a:latin typeface="Cambria Math" panose="02040503050406030204" pitchFamily="18" charset="0"/>
                              </a:rPr>
                              <m:t>,</m:t>
                            </m:r>
                            <m:sSub>
                              <m:sSubPr>
                                <m:ctrlPr>
                                  <a:rPr lang="en-AU" sz="1400" b="1" i="1">
                                    <a:solidFill>
                                      <a:srgbClr val="FF0000"/>
                                    </a:solidFill>
                                    <a:latin typeface="Cambria Math" panose="02040503050406030204" pitchFamily="18" charset="0"/>
                                  </a:rPr>
                                </m:ctrlPr>
                              </m:sSubPr>
                              <m:e>
                                <m:r>
                                  <a:rPr lang="en-AU" sz="1400" b="1" i="1" smtClean="0">
                                    <a:solidFill>
                                      <a:srgbClr val="FF0000"/>
                                    </a:solidFill>
                                    <a:latin typeface="Cambria Math" panose="02040503050406030204" pitchFamily="18" charset="0"/>
                                  </a:rPr>
                                  <m:t>𝒙</m:t>
                                </m:r>
                              </m:e>
                              <m:sub>
                                <m:r>
                                  <a:rPr lang="en-AU" sz="1400" b="1" i="1" smtClean="0">
                                    <a:solidFill>
                                      <a:srgbClr val="FF0000"/>
                                    </a:solidFill>
                                    <a:latin typeface="Cambria Math" panose="02040503050406030204" pitchFamily="18" charset="0"/>
                                  </a:rPr>
                                  <m:t>𝟐</m:t>
                                </m:r>
                              </m:sub>
                            </m:sSub>
                          </m:e>
                        </m:d>
                      </m:oMath>
                    </m:oMathPara>
                  </a14:m>
                  <a:endParaRPr lang="en-AU" sz="1400" b="1" dirty="0"/>
                </a:p>
              </p:txBody>
            </p:sp>
          </mc:Choice>
          <mc:Fallback xmlns="">
            <p:sp>
              <p:nvSpPr>
                <p:cNvPr id="7" name="TextBox 6"/>
                <p:cNvSpPr txBox="1">
                  <a:spLocks noRot="1" noChangeAspect="1" noMove="1" noResize="1" noEditPoints="1" noAdjustHandles="1" noChangeArrowheads="1" noChangeShapeType="1" noTextEdit="1"/>
                </p:cNvSpPr>
                <p:nvPr/>
              </p:nvSpPr>
              <p:spPr>
                <a:xfrm>
                  <a:off x="5940152" y="1573686"/>
                  <a:ext cx="792088" cy="307777"/>
                </a:xfrm>
                <a:prstGeom prst="rect">
                  <a:avLst/>
                </a:prstGeom>
                <a:blipFill>
                  <a:blip r:embed="rId4"/>
                  <a:stretch>
                    <a:fillRect/>
                  </a:stretch>
                </a:blipFill>
              </p:spPr>
              <p:txBody>
                <a:bodyPr/>
                <a:lstStyle/>
                <a:p>
                  <a:r>
                    <a:rPr lang="en-AU">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B4A86D49-7784-4532-B354-F205EE881426}"/>
                    </a:ext>
                  </a:extLst>
                </p:cNvPr>
                <p:cNvSpPr txBox="1"/>
                <p:nvPr/>
              </p:nvSpPr>
              <p:spPr>
                <a:xfrm>
                  <a:off x="8388424" y="3025195"/>
                  <a:ext cx="622412"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ctrlPr>
                              <a:rPr lang="en-AU" sz="1400" b="1" i="1" smtClean="0">
                                <a:solidFill>
                                  <a:srgbClr val="FF0000"/>
                                </a:solidFill>
                                <a:latin typeface="Cambria Math" panose="02040503050406030204" pitchFamily="18" charset="0"/>
                              </a:rPr>
                            </m:ctrlPr>
                          </m:dPr>
                          <m:e>
                            <m:sSub>
                              <m:sSubPr>
                                <m:ctrlPr>
                                  <a:rPr lang="en-AU" sz="1400" b="1" i="1" smtClean="0">
                                    <a:solidFill>
                                      <a:srgbClr val="FF0000"/>
                                    </a:solidFill>
                                    <a:latin typeface="Cambria Math" panose="02040503050406030204" pitchFamily="18" charset="0"/>
                                  </a:rPr>
                                </m:ctrlPr>
                              </m:sSubPr>
                              <m:e>
                                <m:r>
                                  <a:rPr lang="en-AU" sz="1400" b="1" i="1" smtClean="0">
                                    <a:solidFill>
                                      <a:srgbClr val="FF0000"/>
                                    </a:solidFill>
                                    <a:latin typeface="Cambria Math" panose="02040503050406030204" pitchFamily="18" charset="0"/>
                                  </a:rPr>
                                  <m:t>𝒚</m:t>
                                </m:r>
                              </m:e>
                              <m:sub>
                                <m:r>
                                  <a:rPr lang="en-AU" sz="1400" b="1" i="1" smtClean="0">
                                    <a:solidFill>
                                      <a:srgbClr val="FF0000"/>
                                    </a:solidFill>
                                    <a:latin typeface="Cambria Math" panose="02040503050406030204" pitchFamily="18" charset="0"/>
                                  </a:rPr>
                                  <m:t>𝟏</m:t>
                                </m:r>
                              </m:sub>
                            </m:sSub>
                            <m:r>
                              <a:rPr lang="en-AU" sz="1400" b="1" i="1" smtClean="0">
                                <a:solidFill>
                                  <a:srgbClr val="FF0000"/>
                                </a:solidFill>
                                <a:latin typeface="Cambria Math" panose="02040503050406030204" pitchFamily="18" charset="0"/>
                              </a:rPr>
                              <m:t>,</m:t>
                            </m:r>
                            <m:sSub>
                              <m:sSubPr>
                                <m:ctrlPr>
                                  <a:rPr lang="en-AU" sz="1400" b="1" i="1">
                                    <a:solidFill>
                                      <a:srgbClr val="FF0000"/>
                                    </a:solidFill>
                                    <a:latin typeface="Cambria Math" panose="02040503050406030204" pitchFamily="18" charset="0"/>
                                  </a:rPr>
                                </m:ctrlPr>
                              </m:sSubPr>
                              <m:e>
                                <m:r>
                                  <a:rPr lang="en-AU" sz="1400" b="1" i="1" smtClean="0">
                                    <a:solidFill>
                                      <a:srgbClr val="FF0000"/>
                                    </a:solidFill>
                                    <a:latin typeface="Cambria Math" panose="02040503050406030204" pitchFamily="18" charset="0"/>
                                  </a:rPr>
                                  <m:t>𝒚</m:t>
                                </m:r>
                              </m:e>
                              <m:sub>
                                <m:r>
                                  <a:rPr lang="en-AU" sz="1400" b="1" i="1" smtClean="0">
                                    <a:solidFill>
                                      <a:srgbClr val="FF0000"/>
                                    </a:solidFill>
                                    <a:latin typeface="Cambria Math" panose="02040503050406030204" pitchFamily="18" charset="0"/>
                                  </a:rPr>
                                  <m:t>𝟐</m:t>
                                </m:r>
                              </m:sub>
                            </m:sSub>
                          </m:e>
                        </m:d>
                      </m:oMath>
                    </m:oMathPara>
                  </a14:m>
                  <a:endParaRPr lang="en-AU" sz="1400" b="1" dirty="0">
                    <a:solidFill>
                      <a:srgbClr val="FF0000"/>
                    </a:solidFill>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8388424" y="3025195"/>
                  <a:ext cx="622412" cy="307777"/>
                </a:xfrm>
                <a:prstGeom prst="rect">
                  <a:avLst/>
                </a:prstGeom>
                <a:blipFill>
                  <a:blip r:embed="rId5"/>
                  <a:stretch>
                    <a:fillRect r="-8824" b="-1961"/>
                  </a:stretch>
                </a:blipFill>
              </p:spPr>
              <p:txBody>
                <a:bodyPr/>
                <a:lstStyle/>
                <a:p>
                  <a:r>
                    <a:rPr lang="en-AU">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4DA2C960-55BF-4554-A159-40C7173E9B3A}"/>
                    </a:ext>
                  </a:extLst>
                </p:cNvPr>
                <p:cNvSpPr txBox="1"/>
                <p:nvPr/>
              </p:nvSpPr>
              <p:spPr>
                <a:xfrm>
                  <a:off x="7728465" y="1801059"/>
                  <a:ext cx="792088"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AU" sz="1400" b="1" i="1" smtClean="0">
                            <a:solidFill>
                              <a:srgbClr val="FF0000"/>
                            </a:solidFill>
                            <a:latin typeface="Cambria Math" panose="02040503050406030204" pitchFamily="18" charset="0"/>
                          </a:rPr>
                          <m:t>𝒅</m:t>
                        </m:r>
                        <m:d>
                          <m:dPr>
                            <m:ctrlPr>
                              <a:rPr lang="en-AU" sz="1400" b="1" i="1">
                                <a:solidFill>
                                  <a:srgbClr val="FF0000"/>
                                </a:solidFill>
                                <a:latin typeface="Cambria Math" panose="02040503050406030204" pitchFamily="18" charset="0"/>
                              </a:rPr>
                            </m:ctrlPr>
                          </m:dPr>
                          <m:e>
                            <m:r>
                              <a:rPr lang="en-AU" sz="1400" b="1" i="1">
                                <a:solidFill>
                                  <a:srgbClr val="FF0000"/>
                                </a:solidFill>
                                <a:latin typeface="Cambria Math" panose="02040503050406030204" pitchFamily="18" charset="0"/>
                              </a:rPr>
                              <m:t>𝒙</m:t>
                            </m:r>
                            <m:r>
                              <a:rPr lang="en-AU" sz="1400" b="1" i="1">
                                <a:solidFill>
                                  <a:srgbClr val="FF0000"/>
                                </a:solidFill>
                                <a:latin typeface="Cambria Math" panose="02040503050406030204" pitchFamily="18" charset="0"/>
                              </a:rPr>
                              <m:t>,</m:t>
                            </m:r>
                            <m:r>
                              <a:rPr lang="en-AU" sz="1400" b="1" i="1">
                                <a:solidFill>
                                  <a:srgbClr val="FF0000"/>
                                </a:solidFill>
                                <a:latin typeface="Cambria Math" panose="02040503050406030204" pitchFamily="18" charset="0"/>
                              </a:rPr>
                              <m:t>𝒚</m:t>
                            </m:r>
                            <m:r>
                              <a:rPr lang="en-AU" sz="1400" b="1" i="1">
                                <a:solidFill>
                                  <a:srgbClr val="FF0000"/>
                                </a:solidFill>
                                <a:latin typeface="Cambria Math" panose="02040503050406030204" pitchFamily="18" charset="0"/>
                              </a:rPr>
                              <m:t> </m:t>
                            </m:r>
                          </m:e>
                        </m:d>
                      </m:oMath>
                    </m:oMathPara>
                  </a14:m>
                  <a:endParaRPr lang="en-AU" sz="1400" b="1" dirty="0"/>
                </a:p>
              </p:txBody>
            </p:sp>
          </mc:Choice>
          <mc:Fallback xmlns="">
            <p:sp>
              <p:nvSpPr>
                <p:cNvPr id="10" name="TextBox 9"/>
                <p:cNvSpPr txBox="1">
                  <a:spLocks noRot="1" noChangeAspect="1" noMove="1" noResize="1" noEditPoints="1" noAdjustHandles="1" noChangeArrowheads="1" noChangeShapeType="1" noTextEdit="1"/>
                </p:cNvSpPr>
                <p:nvPr/>
              </p:nvSpPr>
              <p:spPr>
                <a:xfrm>
                  <a:off x="7728465" y="1801059"/>
                  <a:ext cx="792088" cy="307777"/>
                </a:xfrm>
                <a:prstGeom prst="rect">
                  <a:avLst/>
                </a:prstGeom>
                <a:blipFill>
                  <a:blip r:embed="rId6"/>
                  <a:stretch>
                    <a:fillRect b="-1961"/>
                  </a:stretch>
                </a:blipFill>
              </p:spPr>
              <p:txBody>
                <a:bodyPr/>
                <a:lstStyle/>
                <a:p>
                  <a:r>
                    <a:rPr lang="en-AU">
                      <a:noFill/>
                    </a:rPr>
                    <a:t> </a:t>
                  </a:r>
                </a:p>
              </p:txBody>
            </p:sp>
          </mc:Fallback>
        </mc:AlternateContent>
      </p:grpSp>
      <p:grpSp>
        <p:nvGrpSpPr>
          <p:cNvPr id="13" name="Group 12">
            <a:extLst>
              <a:ext uri="{FF2B5EF4-FFF2-40B4-BE49-F238E27FC236}">
                <a16:creationId xmlns:a16="http://schemas.microsoft.com/office/drawing/2014/main" id="{842DCAA3-6577-447B-9580-B922FAB9E06D}"/>
              </a:ext>
            </a:extLst>
          </p:cNvPr>
          <p:cNvGrpSpPr/>
          <p:nvPr/>
        </p:nvGrpSpPr>
        <p:grpSpPr>
          <a:xfrm>
            <a:off x="7999560" y="4563729"/>
            <a:ext cx="3899719" cy="2090597"/>
            <a:chOff x="4932040" y="4269033"/>
            <a:chExt cx="3899719" cy="2090597"/>
          </a:xfrm>
        </p:grpSpPr>
        <p:sp>
          <p:nvSpPr>
            <p:cNvPr id="14" name="Right Triangle 13">
              <a:extLst>
                <a:ext uri="{FF2B5EF4-FFF2-40B4-BE49-F238E27FC236}">
                  <a16:creationId xmlns:a16="http://schemas.microsoft.com/office/drawing/2014/main" id="{2A92789F-BED6-4E5B-B840-EB938EC944D1}"/>
                </a:ext>
              </a:extLst>
            </p:cNvPr>
            <p:cNvSpPr/>
            <p:nvPr/>
          </p:nvSpPr>
          <p:spPr>
            <a:xfrm>
              <a:off x="6012160" y="4659894"/>
              <a:ext cx="2232248" cy="1224136"/>
            </a:xfrm>
            <a:prstGeom prst="rtTriangle">
              <a:avLst/>
            </a:prstGeom>
            <a:solidFill>
              <a:schemeClr val="accent1">
                <a:alpha val="30000"/>
              </a:schemeClr>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5" name="Straight Arrow Connector 14">
              <a:extLst>
                <a:ext uri="{FF2B5EF4-FFF2-40B4-BE49-F238E27FC236}">
                  <a16:creationId xmlns:a16="http://schemas.microsoft.com/office/drawing/2014/main" id="{BCBEE050-383B-4F4A-A35D-5D2A56C47272}"/>
                </a:ext>
              </a:extLst>
            </p:cNvPr>
            <p:cNvCxnSpPr/>
            <p:nvPr/>
          </p:nvCxnSpPr>
          <p:spPr>
            <a:xfrm flipH="1">
              <a:off x="5868144" y="4653587"/>
              <a:ext cx="286" cy="1230443"/>
            </a:xfrm>
            <a:prstGeom prst="straightConnector1">
              <a:avLst/>
            </a:prstGeom>
            <a:ln>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5D80A59-6A32-4E3E-91B0-791C69620F25}"/>
                </a:ext>
              </a:extLst>
            </p:cNvPr>
            <p:cNvCxnSpPr/>
            <p:nvPr/>
          </p:nvCxnSpPr>
          <p:spPr>
            <a:xfrm flipH="1">
              <a:off x="6012160" y="6021288"/>
              <a:ext cx="2249490" cy="0"/>
            </a:xfrm>
            <a:prstGeom prst="straightConnector1">
              <a:avLst/>
            </a:prstGeom>
            <a:ln>
              <a:headEnd type="stealth"/>
              <a:tailEnd type="stealt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1E28F86E-A207-4C08-8188-8BD508999656}"/>
                    </a:ext>
                  </a:extLst>
                </p:cNvPr>
                <p:cNvSpPr txBox="1"/>
                <p:nvPr/>
              </p:nvSpPr>
              <p:spPr>
                <a:xfrm>
                  <a:off x="4932040" y="5114919"/>
                  <a:ext cx="934561"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AU" sz="1400" b="1" i="1" smtClean="0">
                                <a:solidFill>
                                  <a:srgbClr val="FF0000"/>
                                </a:solidFill>
                                <a:latin typeface="Cambria Math" panose="02040503050406030204" pitchFamily="18" charset="0"/>
                              </a:rPr>
                            </m:ctrlPr>
                          </m:dPr>
                          <m:e>
                            <m:sSub>
                              <m:sSubPr>
                                <m:ctrlPr>
                                  <a:rPr lang="en-AU" sz="1400" b="1" i="1">
                                    <a:solidFill>
                                      <a:srgbClr val="FF0000"/>
                                    </a:solidFill>
                                    <a:latin typeface="Cambria Math" panose="02040503050406030204" pitchFamily="18" charset="0"/>
                                  </a:rPr>
                                </m:ctrlPr>
                              </m:sSubPr>
                              <m:e>
                                <m:r>
                                  <a:rPr lang="en-AU" sz="1400" b="1" i="1">
                                    <a:solidFill>
                                      <a:srgbClr val="FF0000"/>
                                    </a:solidFill>
                                    <a:latin typeface="Cambria Math" panose="02040503050406030204" pitchFamily="18" charset="0"/>
                                  </a:rPr>
                                  <m:t>𝒙</m:t>
                                </m:r>
                              </m:e>
                              <m:sub>
                                <m:r>
                                  <a:rPr lang="en-AU" sz="1400" b="1" i="1">
                                    <a:solidFill>
                                      <a:srgbClr val="FF0000"/>
                                    </a:solidFill>
                                    <a:latin typeface="Cambria Math" panose="02040503050406030204" pitchFamily="18" charset="0"/>
                                  </a:rPr>
                                  <m:t>𝟐</m:t>
                                </m:r>
                              </m:sub>
                            </m:sSub>
                            <m:r>
                              <a:rPr lang="en-AU" sz="1400" b="1" i="1">
                                <a:solidFill>
                                  <a:srgbClr val="FF0000"/>
                                </a:solidFill>
                                <a:latin typeface="Cambria Math" panose="02040503050406030204" pitchFamily="18" charset="0"/>
                              </a:rPr>
                              <m:t>−</m:t>
                            </m:r>
                            <m:sSub>
                              <m:sSubPr>
                                <m:ctrlPr>
                                  <a:rPr lang="en-AU" sz="1400" b="1" i="1">
                                    <a:solidFill>
                                      <a:srgbClr val="FF0000"/>
                                    </a:solidFill>
                                    <a:latin typeface="Cambria Math" panose="02040503050406030204" pitchFamily="18" charset="0"/>
                                  </a:rPr>
                                </m:ctrlPr>
                              </m:sSubPr>
                              <m:e>
                                <m:r>
                                  <a:rPr lang="en-AU" sz="1400" b="1" i="1">
                                    <a:solidFill>
                                      <a:srgbClr val="FF0000"/>
                                    </a:solidFill>
                                    <a:latin typeface="Cambria Math" panose="02040503050406030204" pitchFamily="18" charset="0"/>
                                  </a:rPr>
                                  <m:t>𝒚</m:t>
                                </m:r>
                              </m:e>
                              <m:sub>
                                <m:r>
                                  <a:rPr lang="en-AU" sz="1400" b="1" i="1">
                                    <a:solidFill>
                                      <a:srgbClr val="FF0000"/>
                                    </a:solidFill>
                                    <a:latin typeface="Cambria Math" panose="02040503050406030204" pitchFamily="18" charset="0"/>
                                  </a:rPr>
                                  <m:t>𝟐</m:t>
                                </m:r>
                              </m:sub>
                            </m:sSub>
                          </m:e>
                        </m:d>
                      </m:oMath>
                    </m:oMathPara>
                  </a14:m>
                  <a:endParaRPr lang="en-AU" sz="1400" b="1" dirty="0">
                    <a:solidFill>
                      <a:srgbClr val="FF0000"/>
                    </a:solidFill>
                  </a:endParaRPr>
                </a:p>
              </p:txBody>
            </p:sp>
          </mc:Choice>
          <mc:Fallback xmlns="">
            <p:sp>
              <p:nvSpPr>
                <p:cNvPr id="20" name="TextBox 19"/>
                <p:cNvSpPr txBox="1">
                  <a:spLocks noRot="1" noChangeAspect="1" noMove="1" noResize="1" noEditPoints="1" noAdjustHandles="1" noChangeArrowheads="1" noChangeShapeType="1" noTextEdit="1"/>
                </p:cNvSpPr>
                <p:nvPr/>
              </p:nvSpPr>
              <p:spPr>
                <a:xfrm>
                  <a:off x="4932040" y="5114919"/>
                  <a:ext cx="934561" cy="307777"/>
                </a:xfrm>
                <a:prstGeom prst="rect">
                  <a:avLst/>
                </a:prstGeom>
                <a:blipFill>
                  <a:blip r:embed="rId7"/>
                  <a:stretch>
                    <a:fillRect b="-4000"/>
                  </a:stretch>
                </a:blipFill>
              </p:spPr>
              <p:txBody>
                <a:bodyPr/>
                <a:lstStyle/>
                <a:p>
                  <a:r>
                    <a:rPr lang="en-AU">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A733014-AA15-4F0A-B7EF-95629094F9C0}"/>
                    </a:ext>
                  </a:extLst>
                </p:cNvPr>
                <p:cNvSpPr txBox="1"/>
                <p:nvPr/>
              </p:nvSpPr>
              <p:spPr>
                <a:xfrm>
                  <a:off x="5616116" y="4269033"/>
                  <a:ext cx="792088"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ctrlPr>
                              <a:rPr lang="en-AU" sz="1400" b="1" i="1" smtClean="0">
                                <a:solidFill>
                                  <a:srgbClr val="FF0000"/>
                                </a:solidFill>
                                <a:latin typeface="Cambria Math" panose="02040503050406030204" pitchFamily="18" charset="0"/>
                              </a:rPr>
                            </m:ctrlPr>
                          </m:dPr>
                          <m:e>
                            <m:sSub>
                              <m:sSubPr>
                                <m:ctrlPr>
                                  <a:rPr lang="en-AU" sz="1400" b="1" i="1" smtClean="0">
                                    <a:solidFill>
                                      <a:srgbClr val="FF0000"/>
                                    </a:solidFill>
                                    <a:latin typeface="Cambria Math" panose="02040503050406030204" pitchFamily="18" charset="0"/>
                                  </a:rPr>
                                </m:ctrlPr>
                              </m:sSubPr>
                              <m:e>
                                <m:r>
                                  <a:rPr lang="en-AU" sz="1400" b="1" i="1" smtClean="0">
                                    <a:solidFill>
                                      <a:srgbClr val="FF0000"/>
                                    </a:solidFill>
                                    <a:latin typeface="Cambria Math" panose="02040503050406030204" pitchFamily="18" charset="0"/>
                                  </a:rPr>
                                  <m:t>𝒙</m:t>
                                </m:r>
                              </m:e>
                              <m:sub>
                                <m:r>
                                  <a:rPr lang="en-AU" sz="1400" b="1" i="1" smtClean="0">
                                    <a:solidFill>
                                      <a:srgbClr val="FF0000"/>
                                    </a:solidFill>
                                    <a:latin typeface="Cambria Math" panose="02040503050406030204" pitchFamily="18" charset="0"/>
                                  </a:rPr>
                                  <m:t>𝟏</m:t>
                                </m:r>
                              </m:sub>
                            </m:sSub>
                            <m:r>
                              <a:rPr lang="en-AU" sz="1400" b="1" i="1" smtClean="0">
                                <a:solidFill>
                                  <a:srgbClr val="FF0000"/>
                                </a:solidFill>
                                <a:latin typeface="Cambria Math" panose="02040503050406030204" pitchFamily="18" charset="0"/>
                              </a:rPr>
                              <m:t>,</m:t>
                            </m:r>
                            <m:sSub>
                              <m:sSubPr>
                                <m:ctrlPr>
                                  <a:rPr lang="en-AU" sz="1400" b="1" i="1">
                                    <a:solidFill>
                                      <a:srgbClr val="FF0000"/>
                                    </a:solidFill>
                                    <a:latin typeface="Cambria Math" panose="02040503050406030204" pitchFamily="18" charset="0"/>
                                  </a:rPr>
                                </m:ctrlPr>
                              </m:sSubPr>
                              <m:e>
                                <m:r>
                                  <a:rPr lang="en-AU" sz="1400" b="1" i="1" smtClean="0">
                                    <a:solidFill>
                                      <a:srgbClr val="FF0000"/>
                                    </a:solidFill>
                                    <a:latin typeface="Cambria Math" panose="02040503050406030204" pitchFamily="18" charset="0"/>
                                  </a:rPr>
                                  <m:t>𝒙</m:t>
                                </m:r>
                              </m:e>
                              <m:sub>
                                <m:r>
                                  <a:rPr lang="en-AU" sz="1400" b="1" i="1" smtClean="0">
                                    <a:solidFill>
                                      <a:srgbClr val="FF0000"/>
                                    </a:solidFill>
                                    <a:latin typeface="Cambria Math" panose="02040503050406030204" pitchFamily="18" charset="0"/>
                                  </a:rPr>
                                  <m:t>𝟐</m:t>
                                </m:r>
                              </m:sub>
                            </m:sSub>
                          </m:e>
                        </m:d>
                      </m:oMath>
                    </m:oMathPara>
                  </a14:m>
                  <a:endParaRPr lang="en-AU" sz="1400" b="1" dirty="0"/>
                </a:p>
              </p:txBody>
            </p:sp>
          </mc:Choice>
          <mc:Fallback xmlns="">
            <p:sp>
              <p:nvSpPr>
                <p:cNvPr id="21" name="TextBox 20"/>
                <p:cNvSpPr txBox="1">
                  <a:spLocks noRot="1" noChangeAspect="1" noMove="1" noResize="1" noEditPoints="1" noAdjustHandles="1" noChangeArrowheads="1" noChangeShapeType="1" noTextEdit="1"/>
                </p:cNvSpPr>
                <p:nvPr/>
              </p:nvSpPr>
              <p:spPr>
                <a:xfrm>
                  <a:off x="5616116" y="4269033"/>
                  <a:ext cx="792088" cy="307777"/>
                </a:xfrm>
                <a:prstGeom prst="rect">
                  <a:avLst/>
                </a:prstGeom>
                <a:blipFill>
                  <a:blip r:embed="rId8"/>
                  <a:stretch>
                    <a:fillRect/>
                  </a:stretch>
                </a:blipFill>
              </p:spPr>
              <p:txBody>
                <a:bodyPr/>
                <a:lstStyle/>
                <a:p>
                  <a:r>
                    <a:rPr lang="en-AU">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D0D76F67-6BA2-4C41-B560-79F50962C7C7}"/>
                    </a:ext>
                  </a:extLst>
                </p:cNvPr>
                <p:cNvSpPr txBox="1"/>
                <p:nvPr/>
              </p:nvSpPr>
              <p:spPr>
                <a:xfrm>
                  <a:off x="8209347" y="5704789"/>
                  <a:ext cx="622412"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ctrlPr>
                              <a:rPr lang="en-AU" sz="1400" b="1" i="1" smtClean="0">
                                <a:solidFill>
                                  <a:srgbClr val="FF0000"/>
                                </a:solidFill>
                                <a:latin typeface="Cambria Math" panose="02040503050406030204" pitchFamily="18" charset="0"/>
                              </a:rPr>
                            </m:ctrlPr>
                          </m:dPr>
                          <m:e>
                            <m:sSub>
                              <m:sSubPr>
                                <m:ctrlPr>
                                  <a:rPr lang="en-AU" sz="1400" b="1" i="1" smtClean="0">
                                    <a:solidFill>
                                      <a:srgbClr val="FF0000"/>
                                    </a:solidFill>
                                    <a:latin typeface="Cambria Math" panose="02040503050406030204" pitchFamily="18" charset="0"/>
                                  </a:rPr>
                                </m:ctrlPr>
                              </m:sSubPr>
                              <m:e>
                                <m:r>
                                  <a:rPr lang="en-AU" sz="1400" b="1" i="1" smtClean="0">
                                    <a:solidFill>
                                      <a:srgbClr val="FF0000"/>
                                    </a:solidFill>
                                    <a:latin typeface="Cambria Math" panose="02040503050406030204" pitchFamily="18" charset="0"/>
                                  </a:rPr>
                                  <m:t>𝒚</m:t>
                                </m:r>
                              </m:e>
                              <m:sub>
                                <m:r>
                                  <a:rPr lang="en-AU" sz="1400" b="1" i="1" smtClean="0">
                                    <a:solidFill>
                                      <a:srgbClr val="FF0000"/>
                                    </a:solidFill>
                                    <a:latin typeface="Cambria Math" panose="02040503050406030204" pitchFamily="18" charset="0"/>
                                  </a:rPr>
                                  <m:t>𝟏</m:t>
                                </m:r>
                              </m:sub>
                            </m:sSub>
                            <m:r>
                              <a:rPr lang="en-AU" sz="1400" b="1" i="1" smtClean="0">
                                <a:solidFill>
                                  <a:srgbClr val="FF0000"/>
                                </a:solidFill>
                                <a:latin typeface="Cambria Math" panose="02040503050406030204" pitchFamily="18" charset="0"/>
                              </a:rPr>
                              <m:t>,</m:t>
                            </m:r>
                            <m:sSub>
                              <m:sSubPr>
                                <m:ctrlPr>
                                  <a:rPr lang="en-AU" sz="1400" b="1" i="1">
                                    <a:solidFill>
                                      <a:srgbClr val="FF0000"/>
                                    </a:solidFill>
                                    <a:latin typeface="Cambria Math" panose="02040503050406030204" pitchFamily="18" charset="0"/>
                                  </a:rPr>
                                </m:ctrlPr>
                              </m:sSubPr>
                              <m:e>
                                <m:r>
                                  <a:rPr lang="en-AU" sz="1400" b="1" i="1" smtClean="0">
                                    <a:solidFill>
                                      <a:srgbClr val="FF0000"/>
                                    </a:solidFill>
                                    <a:latin typeface="Cambria Math" panose="02040503050406030204" pitchFamily="18" charset="0"/>
                                  </a:rPr>
                                  <m:t>𝒚</m:t>
                                </m:r>
                              </m:e>
                              <m:sub>
                                <m:r>
                                  <a:rPr lang="en-AU" sz="1400" b="1" i="1" smtClean="0">
                                    <a:solidFill>
                                      <a:srgbClr val="FF0000"/>
                                    </a:solidFill>
                                    <a:latin typeface="Cambria Math" panose="02040503050406030204" pitchFamily="18" charset="0"/>
                                  </a:rPr>
                                  <m:t>𝟐</m:t>
                                </m:r>
                              </m:sub>
                            </m:sSub>
                          </m:e>
                        </m:d>
                      </m:oMath>
                    </m:oMathPara>
                  </a14:m>
                  <a:endParaRPr lang="en-AU" sz="1400" b="1" dirty="0">
                    <a:solidFill>
                      <a:srgbClr val="FF0000"/>
                    </a:solidFill>
                  </a:endParaRPr>
                </a:p>
              </p:txBody>
            </p:sp>
          </mc:Choice>
          <mc:Fallback xmlns="">
            <p:sp>
              <p:nvSpPr>
                <p:cNvPr id="22" name="TextBox 21"/>
                <p:cNvSpPr txBox="1">
                  <a:spLocks noRot="1" noChangeAspect="1" noMove="1" noResize="1" noEditPoints="1" noAdjustHandles="1" noChangeArrowheads="1" noChangeShapeType="1" noTextEdit="1"/>
                </p:cNvSpPr>
                <p:nvPr/>
              </p:nvSpPr>
              <p:spPr>
                <a:xfrm>
                  <a:off x="8209347" y="5704789"/>
                  <a:ext cx="622412" cy="307777"/>
                </a:xfrm>
                <a:prstGeom prst="rect">
                  <a:avLst/>
                </a:prstGeom>
                <a:blipFill>
                  <a:blip r:embed="rId9"/>
                  <a:stretch>
                    <a:fillRect r="-8824" b="-4000"/>
                  </a:stretch>
                </a:blipFill>
              </p:spPr>
              <p:txBody>
                <a:bodyPr/>
                <a:lstStyle/>
                <a:p>
                  <a:r>
                    <a:rPr lang="en-AU">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FC4BA105-9D2E-43FD-9AD5-319FDF090352}"/>
                    </a:ext>
                  </a:extLst>
                </p:cNvPr>
                <p:cNvSpPr txBox="1"/>
                <p:nvPr/>
              </p:nvSpPr>
              <p:spPr>
                <a:xfrm>
                  <a:off x="6661003" y="6051853"/>
                  <a:ext cx="934561"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AU" sz="1400" b="1" i="1" smtClean="0">
                                <a:solidFill>
                                  <a:srgbClr val="FF0000"/>
                                </a:solidFill>
                                <a:latin typeface="Cambria Math" panose="02040503050406030204" pitchFamily="18" charset="0"/>
                              </a:rPr>
                            </m:ctrlPr>
                          </m:dPr>
                          <m:e>
                            <m:sSub>
                              <m:sSubPr>
                                <m:ctrlPr>
                                  <a:rPr lang="en-AU" sz="1400" b="1" i="1">
                                    <a:solidFill>
                                      <a:srgbClr val="FF0000"/>
                                    </a:solidFill>
                                    <a:latin typeface="Cambria Math" panose="02040503050406030204" pitchFamily="18" charset="0"/>
                                  </a:rPr>
                                </m:ctrlPr>
                              </m:sSubPr>
                              <m:e>
                                <m:r>
                                  <a:rPr lang="en-AU" sz="1400" b="1" i="1">
                                    <a:solidFill>
                                      <a:srgbClr val="FF0000"/>
                                    </a:solidFill>
                                    <a:latin typeface="Cambria Math" panose="02040503050406030204" pitchFamily="18" charset="0"/>
                                  </a:rPr>
                                  <m:t>𝒙</m:t>
                                </m:r>
                              </m:e>
                              <m:sub>
                                <m:r>
                                  <a:rPr lang="en-AU" sz="1400" b="1" i="1" smtClean="0">
                                    <a:solidFill>
                                      <a:srgbClr val="FF0000"/>
                                    </a:solidFill>
                                    <a:latin typeface="Cambria Math" panose="02040503050406030204" pitchFamily="18" charset="0"/>
                                  </a:rPr>
                                  <m:t>𝟏</m:t>
                                </m:r>
                              </m:sub>
                            </m:sSub>
                            <m:r>
                              <a:rPr lang="en-AU" sz="1400" b="1" i="1">
                                <a:solidFill>
                                  <a:srgbClr val="FF0000"/>
                                </a:solidFill>
                                <a:latin typeface="Cambria Math" panose="02040503050406030204" pitchFamily="18" charset="0"/>
                              </a:rPr>
                              <m:t>−</m:t>
                            </m:r>
                            <m:sSub>
                              <m:sSubPr>
                                <m:ctrlPr>
                                  <a:rPr lang="en-AU" sz="1400" b="1" i="1">
                                    <a:solidFill>
                                      <a:srgbClr val="FF0000"/>
                                    </a:solidFill>
                                    <a:latin typeface="Cambria Math" panose="02040503050406030204" pitchFamily="18" charset="0"/>
                                  </a:rPr>
                                </m:ctrlPr>
                              </m:sSubPr>
                              <m:e>
                                <m:r>
                                  <a:rPr lang="en-AU" sz="1400" b="1" i="1">
                                    <a:solidFill>
                                      <a:srgbClr val="FF0000"/>
                                    </a:solidFill>
                                    <a:latin typeface="Cambria Math" panose="02040503050406030204" pitchFamily="18" charset="0"/>
                                  </a:rPr>
                                  <m:t>𝒚</m:t>
                                </m:r>
                              </m:e>
                              <m:sub>
                                <m:r>
                                  <a:rPr lang="en-AU" sz="1400" b="1" i="1" smtClean="0">
                                    <a:solidFill>
                                      <a:srgbClr val="FF0000"/>
                                    </a:solidFill>
                                    <a:latin typeface="Cambria Math" panose="02040503050406030204" pitchFamily="18" charset="0"/>
                                  </a:rPr>
                                  <m:t>𝟏</m:t>
                                </m:r>
                              </m:sub>
                            </m:sSub>
                          </m:e>
                        </m:d>
                      </m:oMath>
                    </m:oMathPara>
                  </a14:m>
                  <a:endParaRPr lang="en-AU" sz="1400" b="1" dirty="0">
                    <a:solidFill>
                      <a:srgbClr val="FF0000"/>
                    </a:solidFill>
                  </a:endParaRPr>
                </a:p>
              </p:txBody>
            </p:sp>
          </mc:Choice>
          <mc:Fallback xmlns="">
            <p:sp>
              <p:nvSpPr>
                <p:cNvPr id="23" name="TextBox 22"/>
                <p:cNvSpPr txBox="1">
                  <a:spLocks noRot="1" noChangeAspect="1" noMove="1" noResize="1" noEditPoints="1" noAdjustHandles="1" noChangeArrowheads="1" noChangeShapeType="1" noTextEdit="1"/>
                </p:cNvSpPr>
                <p:nvPr/>
              </p:nvSpPr>
              <p:spPr>
                <a:xfrm>
                  <a:off x="6661003" y="6051853"/>
                  <a:ext cx="934561" cy="307777"/>
                </a:xfrm>
                <a:prstGeom prst="rect">
                  <a:avLst/>
                </a:prstGeom>
                <a:blipFill>
                  <a:blip r:embed="rId10"/>
                  <a:stretch>
                    <a:fillRect b="-4000"/>
                  </a:stretch>
                </a:blipFill>
              </p:spPr>
              <p:txBody>
                <a:bodyPr/>
                <a:lstStyle/>
                <a:p>
                  <a:r>
                    <a:rPr lang="en-AU">
                      <a:noFill/>
                    </a:rPr>
                    <a:t> </a:t>
                  </a:r>
                </a:p>
              </p:txBody>
            </p:sp>
          </mc:Fallback>
        </mc:AlternateContent>
      </p:grpSp>
    </p:spTree>
    <p:extLst>
      <p:ext uri="{BB962C8B-B14F-4D97-AF65-F5344CB8AC3E}">
        <p14:creationId xmlns:p14="http://schemas.microsoft.com/office/powerpoint/2010/main" val="20863551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468403" y="1186543"/>
            <a:ext cx="5181600" cy="4990420"/>
          </a:xfrm>
          <a:prstGeom prst="rect">
            <a:avLst/>
          </a:prstGeom>
        </p:spPr>
        <p:txBody>
          <a:bodyPr>
            <a:normAutofit/>
          </a:bodyPr>
          <a:lstStyle/>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Public utility data of 22 U.S. companies (taken from Johnson and Wichern, 1992)</a:t>
            </a:r>
          </a:p>
          <a:p>
            <a:pPr marL="342900" indent="-342900">
              <a:buFont typeface="Wingdings" panose="05000000000000000000" pitchFamily="2" charset="2"/>
              <a:buChar char="Ø"/>
            </a:pPr>
            <a:endParaRPr lang="en-AU" dirty="0"/>
          </a:p>
        </p:txBody>
      </p:sp>
      <p:sp>
        <p:nvSpPr>
          <p:cNvPr id="6" name="Title 5"/>
          <p:cNvSpPr>
            <a:spLocks noGrp="1"/>
          </p:cNvSpPr>
          <p:nvPr>
            <p:ph type="title"/>
          </p:nvPr>
        </p:nvSpPr>
        <p:spPr>
          <a:xfrm>
            <a:off x="461065" y="-3174"/>
            <a:ext cx="10515600" cy="896436"/>
          </a:xfrm>
          <a:prstGeom prst="rect">
            <a:avLst/>
          </a:prstGeom>
        </p:spPr>
        <p:txBody>
          <a:bodyPr anchor="ctr">
            <a:normAutofit/>
          </a:bodyPr>
          <a:lstStyle/>
          <a:p>
            <a:r>
              <a:rPr lang="en-US" sz="3200" dirty="0"/>
              <a:t>Distance Measures – Continuous Data</a:t>
            </a:r>
            <a:endParaRPr lang="en-US" sz="3200" dirty="0">
              <a:latin typeface="Cambria Math" panose="02040503050406030204" pitchFamily="18" charset="0"/>
              <a:ea typeface="Cambria Math" panose="02040503050406030204" pitchFamily="18" charset="0"/>
            </a:endParaRPr>
          </a:p>
        </p:txBody>
      </p:sp>
      <p:pic>
        <p:nvPicPr>
          <p:cNvPr id="21" name="Picture 20">
            <a:extLst>
              <a:ext uri="{FF2B5EF4-FFF2-40B4-BE49-F238E27FC236}">
                <a16:creationId xmlns:a16="http://schemas.microsoft.com/office/drawing/2014/main" id="{96E5380C-91C6-4E63-B592-180A29C338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rot="60000">
            <a:off x="5072849" y="1150723"/>
            <a:ext cx="5068007" cy="5532892"/>
          </a:xfrm>
          <a:prstGeom prst="rect">
            <a:avLst/>
          </a:prstGeom>
          <a:noFill/>
          <a:ln>
            <a:noFill/>
          </a:ln>
        </p:spPr>
      </p:pic>
    </p:spTree>
    <p:extLst>
      <p:ext uri="{BB962C8B-B14F-4D97-AF65-F5344CB8AC3E}">
        <p14:creationId xmlns:p14="http://schemas.microsoft.com/office/powerpoint/2010/main" val="41964413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468402" y="1186543"/>
            <a:ext cx="10298335" cy="4990420"/>
          </a:xfrm>
          <a:prstGeom prst="rect">
            <a:avLst/>
          </a:prstGeom>
        </p:spPr>
        <p:txBody>
          <a:bodyPr>
            <a:normAutofit/>
          </a:bodyPr>
          <a:lstStyle/>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Euclidean distance matrix on the standardised data</a:t>
            </a:r>
          </a:p>
          <a:p>
            <a:pPr marL="342900" indent="-342900">
              <a:buFont typeface="Wingdings" panose="05000000000000000000" pitchFamily="2" charset="2"/>
              <a:buChar char="Ø"/>
            </a:pPr>
            <a:endParaRPr lang="en-AU" dirty="0">
              <a:latin typeface="Cambria Math" panose="02040503050406030204" pitchFamily="18" charset="0"/>
              <a:ea typeface="Cambria Math" panose="02040503050406030204" pitchFamily="18" charset="0"/>
            </a:endParaRPr>
          </a:p>
        </p:txBody>
      </p:sp>
      <p:sp>
        <p:nvSpPr>
          <p:cNvPr id="6" name="Title 5"/>
          <p:cNvSpPr>
            <a:spLocks noGrp="1"/>
          </p:cNvSpPr>
          <p:nvPr>
            <p:ph type="title"/>
          </p:nvPr>
        </p:nvSpPr>
        <p:spPr>
          <a:xfrm>
            <a:off x="461065" y="-3174"/>
            <a:ext cx="10515600" cy="896436"/>
          </a:xfrm>
          <a:prstGeom prst="rect">
            <a:avLst/>
          </a:prstGeom>
        </p:spPr>
        <p:txBody>
          <a:bodyPr anchor="ctr">
            <a:normAutofit/>
          </a:bodyPr>
          <a:lstStyle/>
          <a:p>
            <a:r>
              <a:rPr lang="en-US" sz="3200" dirty="0"/>
              <a:t>Distance Measures – Continuous Data</a:t>
            </a:r>
            <a:endParaRPr lang="en-US" sz="3200" dirty="0">
              <a:latin typeface="Cambria Math" panose="02040503050406030204" pitchFamily="18" charset="0"/>
              <a:ea typeface="Cambria Math" panose="02040503050406030204" pitchFamily="18" charset="0"/>
            </a:endParaRPr>
          </a:p>
        </p:txBody>
      </p:sp>
      <p:pic>
        <p:nvPicPr>
          <p:cNvPr id="5" name="Picture 4">
            <a:extLst>
              <a:ext uri="{FF2B5EF4-FFF2-40B4-BE49-F238E27FC236}">
                <a16:creationId xmlns:a16="http://schemas.microsoft.com/office/drawing/2014/main" id="{383790A4-F9CB-4C21-B9F4-8DB459EE2446}"/>
              </a:ext>
            </a:extLst>
          </p:cNvPr>
          <p:cNvPicPr>
            <a:picLocks noChangeAspect="1"/>
          </p:cNvPicPr>
          <p:nvPr/>
        </p:nvPicPr>
        <p:blipFill>
          <a:blip r:embed="rId3"/>
          <a:stretch>
            <a:fillRect/>
          </a:stretch>
        </p:blipFill>
        <p:spPr>
          <a:xfrm>
            <a:off x="1283493" y="1687388"/>
            <a:ext cx="9625013" cy="4942332"/>
          </a:xfrm>
          <a:prstGeom prst="rect">
            <a:avLst/>
          </a:prstGeom>
        </p:spPr>
      </p:pic>
    </p:spTree>
    <p:extLst>
      <p:ext uri="{BB962C8B-B14F-4D97-AF65-F5344CB8AC3E}">
        <p14:creationId xmlns:p14="http://schemas.microsoft.com/office/powerpoint/2010/main" val="16285581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Although Euclidean and Manhattan distances can be used for count or binary data, it may not be appropriate to do so.</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Consider the data below with </a:t>
                </a:r>
                <a14:m>
                  <m:oMath xmlns:m="http://schemas.openxmlformats.org/officeDocument/2006/math">
                    <m:r>
                      <a:rPr lang="en-AU" sz="2200" i="1">
                        <a:latin typeface="Cambria Math" panose="02040503050406030204" pitchFamily="18" charset="0"/>
                        <a:ea typeface="Cambria Math" panose="02040503050406030204" pitchFamily="18" charset="0"/>
                      </a:rPr>
                      <m:t>𝑝</m:t>
                    </m:r>
                    <m:r>
                      <a:rPr lang="en-AU" sz="2200" i="1">
                        <a:latin typeface="Cambria Math" panose="02040503050406030204" pitchFamily="18" charset="0"/>
                        <a:ea typeface="Cambria Math" panose="02040503050406030204" pitchFamily="18" charset="0"/>
                      </a:rPr>
                      <m:t>=5</m:t>
                    </m:r>
                  </m:oMath>
                </a14:m>
                <a:r>
                  <a:rPr lang="en-AU" sz="2200" dirty="0">
                    <a:latin typeface="Cambria Math" panose="02040503050406030204" pitchFamily="18" charset="0"/>
                    <a:ea typeface="Cambria Math" panose="02040503050406030204" pitchFamily="18" charset="0"/>
                  </a:rPr>
                  <a:t> binary variables where 0 = absence and 1 = presence. </a:t>
                </a:r>
              </a:p>
              <a:p>
                <a:pPr marL="342900" indent="-342900">
                  <a:buFont typeface="Wingdings" panose="05000000000000000000" pitchFamily="2" charset="2"/>
                  <a:buChar char="Ø"/>
                </a:pPr>
                <a:endParaRPr lang="en-AU" sz="22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2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2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Variable 1 is </a:t>
                </a:r>
                <a:r>
                  <a:rPr lang="en-AU" sz="2200" i="1" dirty="0">
                    <a:latin typeface="Cambria Math" panose="02040503050406030204" pitchFamily="18" charset="0"/>
                    <a:ea typeface="Cambria Math" panose="02040503050406030204" pitchFamily="18" charset="0"/>
                  </a:rPr>
                  <a:t>present</a:t>
                </a:r>
                <a:r>
                  <a:rPr lang="en-AU" sz="2200" dirty="0">
                    <a:latin typeface="Cambria Math" panose="02040503050406030204" pitchFamily="18" charset="0"/>
                    <a:ea typeface="Cambria Math" panose="02040503050406030204" pitchFamily="18" charset="0"/>
                  </a:rPr>
                  <a:t> in both samples, i.e., their distance is 0. Similarly, Variable 3 is </a:t>
                </a:r>
                <a:r>
                  <a:rPr lang="en-AU" sz="2200" i="1" dirty="0">
                    <a:latin typeface="Cambria Math" panose="02040503050406030204" pitchFamily="18" charset="0"/>
                    <a:ea typeface="Cambria Math" panose="02040503050406030204" pitchFamily="18" charset="0"/>
                  </a:rPr>
                  <a:t>absent</a:t>
                </a:r>
                <a:r>
                  <a:rPr lang="en-AU" sz="2200" dirty="0">
                    <a:latin typeface="Cambria Math" panose="02040503050406030204" pitchFamily="18" charset="0"/>
                    <a:ea typeface="Cambria Math" panose="02040503050406030204" pitchFamily="18" charset="0"/>
                  </a:rPr>
                  <a:t> in both samples and hence, the distance is also 0.</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200" dirty="0">
                    <a:latin typeface="Cambria Math" panose="02040503050406030204" pitchFamily="18" charset="0"/>
                    <a:ea typeface="Cambria Math" panose="02040503050406030204" pitchFamily="18" charset="0"/>
                  </a:rPr>
                  <a:t>In other words, both 1-1 and 0-0 matches are weighted equally in the context of similarity according to Euclidean/Manhattan distance.</a:t>
                </a: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680" t="-733" r="-1360" b="-4640"/>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AU" sz="3200" dirty="0"/>
              <a:t>Closeness Measures</a:t>
            </a:r>
            <a:endParaRPr lang="en-US" sz="3200" dirty="0"/>
          </a:p>
        </p:txBody>
      </p:sp>
      <p:graphicFrame>
        <p:nvGraphicFramePr>
          <p:cNvPr id="4" name="Table 3"/>
          <p:cNvGraphicFramePr>
            <a:graphicFrameLocks noGrp="1"/>
          </p:cNvGraphicFramePr>
          <p:nvPr/>
        </p:nvGraphicFramePr>
        <p:xfrm>
          <a:off x="3900326" y="3233388"/>
          <a:ext cx="4248471" cy="1065582"/>
        </p:xfrm>
        <a:graphic>
          <a:graphicData uri="http://schemas.openxmlformats.org/drawingml/2006/table">
            <a:tbl>
              <a:tblPr>
                <a:tableStyleId>{5C22544A-7EE6-4342-B048-85BDC9FD1C3A}</a:tableStyleId>
              </a:tblPr>
              <a:tblGrid>
                <a:gridCol w="852726">
                  <a:extLst>
                    <a:ext uri="{9D8B030D-6E8A-4147-A177-3AD203B41FA5}">
                      <a16:colId xmlns:a16="http://schemas.microsoft.com/office/drawing/2014/main" val="2740565877"/>
                    </a:ext>
                  </a:extLst>
                </a:gridCol>
                <a:gridCol w="679149">
                  <a:extLst>
                    <a:ext uri="{9D8B030D-6E8A-4147-A177-3AD203B41FA5}">
                      <a16:colId xmlns:a16="http://schemas.microsoft.com/office/drawing/2014/main" val="2169541417"/>
                    </a:ext>
                  </a:extLst>
                </a:gridCol>
                <a:gridCol w="679149">
                  <a:extLst>
                    <a:ext uri="{9D8B030D-6E8A-4147-A177-3AD203B41FA5}">
                      <a16:colId xmlns:a16="http://schemas.microsoft.com/office/drawing/2014/main" val="2239494771"/>
                    </a:ext>
                  </a:extLst>
                </a:gridCol>
                <a:gridCol w="679149">
                  <a:extLst>
                    <a:ext uri="{9D8B030D-6E8A-4147-A177-3AD203B41FA5}">
                      <a16:colId xmlns:a16="http://schemas.microsoft.com/office/drawing/2014/main" val="4123980594"/>
                    </a:ext>
                  </a:extLst>
                </a:gridCol>
                <a:gridCol w="679149">
                  <a:extLst>
                    <a:ext uri="{9D8B030D-6E8A-4147-A177-3AD203B41FA5}">
                      <a16:colId xmlns:a16="http://schemas.microsoft.com/office/drawing/2014/main" val="3149222087"/>
                    </a:ext>
                  </a:extLst>
                </a:gridCol>
                <a:gridCol w="679149">
                  <a:extLst>
                    <a:ext uri="{9D8B030D-6E8A-4147-A177-3AD203B41FA5}">
                      <a16:colId xmlns:a16="http://schemas.microsoft.com/office/drawing/2014/main" val="52593572"/>
                    </a:ext>
                  </a:extLst>
                </a:gridCol>
              </a:tblGrid>
              <a:tr h="355194">
                <a:tc>
                  <a:txBody>
                    <a:bodyPr/>
                    <a:lstStyle/>
                    <a:p>
                      <a:pPr algn="ctr" fontAlgn="b"/>
                      <a:endParaRPr lang="en-AU" sz="1600" b="1"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a:effectLst/>
                          <a:latin typeface="Cambria Math" panose="02040503050406030204" pitchFamily="18" charset="0"/>
                          <a:ea typeface="Cambria Math" panose="02040503050406030204" pitchFamily="18" charset="0"/>
                        </a:rPr>
                        <a:t>Var 1</a:t>
                      </a:r>
                      <a:endParaRPr lang="en-AU" sz="1600" b="1"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dirty="0" err="1">
                          <a:effectLst/>
                          <a:latin typeface="Cambria Math" panose="02040503050406030204" pitchFamily="18" charset="0"/>
                          <a:ea typeface="Cambria Math" panose="02040503050406030204" pitchFamily="18" charset="0"/>
                        </a:rPr>
                        <a:t>Var</a:t>
                      </a:r>
                      <a:r>
                        <a:rPr lang="en-AU" sz="1600" b="1" u="none" strike="noStrike" dirty="0">
                          <a:effectLst/>
                          <a:latin typeface="Cambria Math" panose="02040503050406030204" pitchFamily="18" charset="0"/>
                          <a:ea typeface="Cambria Math" panose="02040503050406030204" pitchFamily="18" charset="0"/>
                        </a:rPr>
                        <a:t> 2</a:t>
                      </a:r>
                      <a:endParaRPr lang="en-AU" sz="1600" b="1"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dirty="0" err="1">
                          <a:effectLst/>
                          <a:latin typeface="Cambria Math" panose="02040503050406030204" pitchFamily="18" charset="0"/>
                          <a:ea typeface="Cambria Math" panose="02040503050406030204" pitchFamily="18" charset="0"/>
                        </a:rPr>
                        <a:t>Var</a:t>
                      </a:r>
                      <a:r>
                        <a:rPr lang="en-AU" sz="1600" b="1" u="none" strike="noStrike" dirty="0">
                          <a:effectLst/>
                          <a:latin typeface="Cambria Math" panose="02040503050406030204" pitchFamily="18" charset="0"/>
                          <a:ea typeface="Cambria Math" panose="02040503050406030204" pitchFamily="18" charset="0"/>
                        </a:rPr>
                        <a:t> 3</a:t>
                      </a:r>
                      <a:endParaRPr lang="en-AU" sz="1600" b="1"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a:effectLst/>
                          <a:latin typeface="Cambria Math" panose="02040503050406030204" pitchFamily="18" charset="0"/>
                          <a:ea typeface="Cambria Math" panose="02040503050406030204" pitchFamily="18" charset="0"/>
                        </a:rPr>
                        <a:t>Var 4</a:t>
                      </a:r>
                      <a:endParaRPr lang="en-AU" sz="1600" b="1"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a:effectLst/>
                          <a:latin typeface="Cambria Math" panose="02040503050406030204" pitchFamily="18" charset="0"/>
                          <a:ea typeface="Cambria Math" panose="02040503050406030204" pitchFamily="18" charset="0"/>
                        </a:rPr>
                        <a:t>Var 5</a:t>
                      </a:r>
                      <a:endParaRPr lang="en-AU" sz="1600" b="1"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extLst>
                  <a:ext uri="{0D108BD9-81ED-4DB2-BD59-A6C34878D82A}">
                    <a16:rowId xmlns:a16="http://schemas.microsoft.com/office/drawing/2014/main" val="9478577"/>
                  </a:ext>
                </a:extLst>
              </a:tr>
              <a:tr h="355194">
                <a:tc>
                  <a:txBody>
                    <a:bodyPr/>
                    <a:lstStyle/>
                    <a:p>
                      <a:pPr algn="ctr" fontAlgn="b"/>
                      <a:r>
                        <a:rPr lang="en-AU" sz="1600" b="1" u="none" strike="noStrike" dirty="0">
                          <a:effectLst/>
                          <a:latin typeface="Cambria Math" panose="02040503050406030204" pitchFamily="18" charset="0"/>
                          <a:ea typeface="Cambria Math" panose="02040503050406030204" pitchFamily="18" charset="0"/>
                        </a:rPr>
                        <a:t>Sample </a:t>
                      </a:r>
                      <a:r>
                        <a:rPr lang="en-AU" sz="1600" b="1" i="1" u="none" strike="noStrike" dirty="0" err="1">
                          <a:effectLst/>
                          <a:latin typeface="Cambria Math" panose="02040503050406030204" pitchFamily="18" charset="0"/>
                          <a:ea typeface="Cambria Math" panose="02040503050406030204" pitchFamily="18" charset="0"/>
                        </a:rPr>
                        <a:t>i</a:t>
                      </a:r>
                      <a:endParaRPr lang="en-AU" sz="1600" b="1" i="1"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dirty="0">
                          <a:effectLst/>
                          <a:latin typeface="Cambria Math" panose="02040503050406030204" pitchFamily="18" charset="0"/>
                          <a:ea typeface="Cambria Math" panose="02040503050406030204" pitchFamily="18" charset="0"/>
                        </a:rPr>
                        <a:t>1</a:t>
                      </a:r>
                      <a:endParaRPr lang="en-AU" sz="1600" b="1"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a:effectLst/>
                          <a:latin typeface="Cambria Math" panose="02040503050406030204" pitchFamily="18" charset="0"/>
                          <a:ea typeface="Cambria Math" panose="02040503050406030204" pitchFamily="18" charset="0"/>
                        </a:rPr>
                        <a:t>0</a:t>
                      </a:r>
                      <a:endParaRPr lang="en-AU" sz="1600" b="1"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dirty="0">
                          <a:effectLst/>
                          <a:latin typeface="Cambria Math" panose="02040503050406030204" pitchFamily="18" charset="0"/>
                          <a:ea typeface="Cambria Math" panose="02040503050406030204" pitchFamily="18" charset="0"/>
                        </a:rPr>
                        <a:t>0</a:t>
                      </a:r>
                      <a:endParaRPr lang="en-AU" sz="1600" b="1"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a:effectLst/>
                          <a:latin typeface="Cambria Math" panose="02040503050406030204" pitchFamily="18" charset="0"/>
                          <a:ea typeface="Cambria Math" panose="02040503050406030204" pitchFamily="18" charset="0"/>
                        </a:rPr>
                        <a:t>1</a:t>
                      </a:r>
                      <a:endParaRPr lang="en-AU" sz="1600" b="1"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a:effectLst/>
                          <a:latin typeface="Cambria Math" panose="02040503050406030204" pitchFamily="18" charset="0"/>
                          <a:ea typeface="Cambria Math" panose="02040503050406030204" pitchFamily="18" charset="0"/>
                        </a:rPr>
                        <a:t>1</a:t>
                      </a:r>
                      <a:endParaRPr lang="en-AU" sz="1600" b="1"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extLst>
                  <a:ext uri="{0D108BD9-81ED-4DB2-BD59-A6C34878D82A}">
                    <a16:rowId xmlns:a16="http://schemas.microsoft.com/office/drawing/2014/main" val="1552068705"/>
                  </a:ext>
                </a:extLst>
              </a:tr>
              <a:tr h="355194">
                <a:tc>
                  <a:txBody>
                    <a:bodyPr/>
                    <a:lstStyle/>
                    <a:p>
                      <a:pPr algn="ctr" fontAlgn="b"/>
                      <a:r>
                        <a:rPr lang="en-AU" sz="1600" b="1" u="none" strike="noStrike" dirty="0">
                          <a:effectLst/>
                          <a:latin typeface="Cambria Math" panose="02040503050406030204" pitchFamily="18" charset="0"/>
                          <a:ea typeface="Cambria Math" panose="02040503050406030204" pitchFamily="18" charset="0"/>
                        </a:rPr>
                        <a:t>Sample </a:t>
                      </a:r>
                      <a:r>
                        <a:rPr lang="en-AU" sz="1600" b="1" i="1" u="none" strike="noStrike" dirty="0">
                          <a:effectLst/>
                          <a:latin typeface="Cambria Math" panose="02040503050406030204" pitchFamily="18" charset="0"/>
                          <a:ea typeface="Cambria Math" panose="02040503050406030204" pitchFamily="18" charset="0"/>
                        </a:rPr>
                        <a:t>j</a:t>
                      </a:r>
                      <a:endParaRPr lang="en-AU" sz="1600" b="1" i="1"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a:effectLst/>
                          <a:latin typeface="Cambria Math" panose="02040503050406030204" pitchFamily="18" charset="0"/>
                          <a:ea typeface="Cambria Math" panose="02040503050406030204" pitchFamily="18" charset="0"/>
                        </a:rPr>
                        <a:t>1</a:t>
                      </a:r>
                      <a:endParaRPr lang="en-AU" sz="1600" b="1"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dirty="0">
                          <a:effectLst/>
                          <a:latin typeface="Cambria Math" panose="02040503050406030204" pitchFamily="18" charset="0"/>
                          <a:ea typeface="Cambria Math" panose="02040503050406030204" pitchFamily="18" charset="0"/>
                        </a:rPr>
                        <a:t>1</a:t>
                      </a:r>
                      <a:endParaRPr lang="en-AU" sz="1600" b="1"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a:effectLst/>
                          <a:latin typeface="Cambria Math" panose="02040503050406030204" pitchFamily="18" charset="0"/>
                          <a:ea typeface="Cambria Math" panose="02040503050406030204" pitchFamily="18" charset="0"/>
                        </a:rPr>
                        <a:t>0</a:t>
                      </a:r>
                      <a:endParaRPr lang="en-AU" sz="1600" b="1"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a:effectLst/>
                          <a:latin typeface="Cambria Math" panose="02040503050406030204" pitchFamily="18" charset="0"/>
                          <a:ea typeface="Cambria Math" panose="02040503050406030204" pitchFamily="18" charset="0"/>
                        </a:rPr>
                        <a:t>1</a:t>
                      </a:r>
                      <a:endParaRPr lang="en-AU" sz="1600" b="1"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tc>
                  <a:txBody>
                    <a:bodyPr/>
                    <a:lstStyle/>
                    <a:p>
                      <a:pPr algn="ctr" fontAlgn="b"/>
                      <a:r>
                        <a:rPr lang="en-AU" sz="1600" b="1" u="none" strike="noStrike" dirty="0">
                          <a:effectLst/>
                          <a:latin typeface="Cambria Math" panose="02040503050406030204" pitchFamily="18" charset="0"/>
                          <a:ea typeface="Cambria Math" panose="02040503050406030204" pitchFamily="18" charset="0"/>
                        </a:rPr>
                        <a:t>0</a:t>
                      </a:r>
                      <a:endParaRPr lang="en-AU" sz="1600" b="1"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ctr"/>
                </a:tc>
                <a:extLst>
                  <a:ext uri="{0D108BD9-81ED-4DB2-BD59-A6C34878D82A}">
                    <a16:rowId xmlns:a16="http://schemas.microsoft.com/office/drawing/2014/main" val="3768721573"/>
                  </a:ext>
                </a:extLst>
              </a:tr>
            </a:tbl>
          </a:graphicData>
        </a:graphic>
      </p:graphicFrame>
    </p:spTree>
    <p:extLst>
      <p:ext uri="{BB962C8B-B14F-4D97-AF65-F5344CB8AC3E}">
        <p14:creationId xmlns:p14="http://schemas.microsoft.com/office/powerpoint/2010/main" val="3071305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10009389" cy="4990420"/>
              </a:xfrm>
            </p:spPr>
            <p:txBody>
              <a:bodyPr>
                <a:noAutofit/>
              </a:bodyPr>
              <a:lstStyle/>
              <a:p>
                <a:r>
                  <a:rPr lang="en-AU" sz="2000" b="1" u="sng" dirty="0">
                    <a:latin typeface="Cambria Math" panose="02040503050406030204" pitchFamily="18" charset="0"/>
                    <a:ea typeface="Cambria Math" panose="02040503050406030204" pitchFamily="18" charset="0"/>
                  </a:rPr>
                  <a:t>Bray-Curtis Similarity Index</a:t>
                </a:r>
                <a:r>
                  <a:rPr lang="en-AU" sz="2000" dirty="0">
                    <a:latin typeface="Cambria Math" panose="02040503050406030204" pitchFamily="18" charset="0"/>
                    <a:ea typeface="Cambria Math" panose="02040503050406030204" pitchFamily="18" charset="0"/>
                  </a:rPr>
                  <a:t> – Can also be used for relative and absolute proportions</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𝑆</m:t>
                          </m:r>
                        </m:e>
                        <m:sub>
                          <m:r>
                            <a:rPr lang="en-AU" sz="2000" i="1">
                              <a:latin typeface="Cambria Math" panose="02040503050406030204" pitchFamily="18" charset="0"/>
                              <a:ea typeface="Cambria Math" panose="02040503050406030204" pitchFamily="18" charset="0"/>
                            </a:rPr>
                            <m:t>𝑖𝑗</m:t>
                          </m:r>
                        </m:sub>
                      </m:sSub>
                      <m:r>
                        <a:rPr lang="en-AU" sz="2000" i="1">
                          <a:latin typeface="Cambria Math" panose="02040503050406030204" pitchFamily="18" charset="0"/>
                          <a:ea typeface="Cambria Math" panose="02040503050406030204" pitchFamily="18" charset="0"/>
                        </a:rPr>
                        <m:t>=</m:t>
                      </m:r>
                      <m:r>
                        <a:rPr lang="en-AU" sz="2000">
                          <a:latin typeface="Cambria Math" panose="02040503050406030204" pitchFamily="18" charset="0"/>
                          <a:ea typeface="Cambria Math" panose="02040503050406030204" pitchFamily="18" charset="0"/>
                        </a:rPr>
                        <m:t>1−</m:t>
                      </m:r>
                      <m:f>
                        <m:fPr>
                          <m:ctrlPr>
                            <a:rPr lang="en-AU" sz="2000" i="1">
                              <a:latin typeface="Cambria Math" panose="02040503050406030204" pitchFamily="18" charset="0"/>
                              <a:ea typeface="Cambria Math" panose="02040503050406030204" pitchFamily="18" charset="0"/>
                            </a:rPr>
                          </m:ctrlPr>
                        </m:fPr>
                        <m:num>
                          <m:nary>
                            <m:naryPr>
                              <m:chr m:val="∑"/>
                              <m:ctrlPr>
                                <a:rPr lang="en-AU" sz="2000" i="1">
                                  <a:latin typeface="Cambria Math" panose="02040503050406030204" pitchFamily="18" charset="0"/>
                                  <a:ea typeface="Cambria Math" panose="02040503050406030204" pitchFamily="18" charset="0"/>
                                </a:rPr>
                              </m:ctrlPr>
                            </m:naryPr>
                            <m:sub>
                              <m:r>
                                <m:rPr>
                                  <m:brk m:alnAt="23"/>
                                </m:rPr>
                                <a:rPr lang="en-AU" sz="2000" i="1">
                                  <a:latin typeface="Cambria Math" panose="02040503050406030204" pitchFamily="18" charset="0"/>
                                  <a:ea typeface="Cambria Math" panose="02040503050406030204" pitchFamily="18" charset="0"/>
                                </a:rPr>
                                <m:t>𝑖</m:t>
                              </m:r>
                              <m:r>
                                <a:rPr lang="en-AU" sz="2000" i="1">
                                  <a:latin typeface="Cambria Math" panose="02040503050406030204" pitchFamily="18" charset="0"/>
                                  <a:ea typeface="Cambria Math" panose="02040503050406030204" pitchFamily="18" charset="0"/>
                                </a:rPr>
                                <m:t>=1</m:t>
                              </m:r>
                            </m:sub>
                            <m:sup>
                              <m:r>
                                <a:rPr lang="en-AU" sz="2000" i="1">
                                  <a:latin typeface="Cambria Math" panose="02040503050406030204" pitchFamily="18" charset="0"/>
                                  <a:ea typeface="Cambria Math" panose="02040503050406030204" pitchFamily="18" charset="0"/>
                                </a:rPr>
                                <m:t>𝑝</m:t>
                              </m:r>
                            </m:sup>
                            <m:e>
                              <m:d>
                                <m:dPr>
                                  <m:begChr m:val="|"/>
                                  <m:endChr m:val="|"/>
                                  <m:ctrlPr>
                                    <a:rPr lang="en-AU" sz="2000" i="1">
                                      <a:latin typeface="Cambria Math" panose="02040503050406030204" pitchFamily="18" charset="0"/>
                                      <a:ea typeface="Cambria Math" panose="02040503050406030204" pitchFamily="18" charset="0"/>
                                    </a:rPr>
                                  </m:ctrlPr>
                                </m:dPr>
                                <m:e>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𝑥</m:t>
                                      </m:r>
                                    </m:e>
                                    <m:sub>
                                      <m:r>
                                        <a:rPr lang="en-AU" sz="2000" i="1">
                                          <a:latin typeface="Cambria Math" panose="02040503050406030204" pitchFamily="18" charset="0"/>
                                          <a:ea typeface="Cambria Math" panose="02040503050406030204" pitchFamily="18" charset="0"/>
                                        </a:rPr>
                                        <m:t>𝑖𝑗</m:t>
                                      </m:r>
                                    </m:sub>
                                  </m:sSub>
                                  <m:r>
                                    <a:rPr lang="en-AU" sz="2000" i="1">
                                      <a:latin typeface="Cambria Math" panose="02040503050406030204" pitchFamily="18" charset="0"/>
                                      <a:ea typeface="Cambria Math" panose="02040503050406030204" pitchFamily="18" charset="0"/>
                                    </a:rPr>
                                    <m:t>−</m:t>
                                  </m:r>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𝑥</m:t>
                                      </m:r>
                                    </m:e>
                                    <m:sub>
                                      <m:r>
                                        <a:rPr lang="en-AU" sz="2000" i="1">
                                          <a:latin typeface="Cambria Math" panose="02040503050406030204" pitchFamily="18" charset="0"/>
                                          <a:ea typeface="Cambria Math" panose="02040503050406030204" pitchFamily="18" charset="0"/>
                                        </a:rPr>
                                        <m:t>𝑖𝑘</m:t>
                                      </m:r>
                                    </m:sub>
                                  </m:sSub>
                                </m:e>
                              </m:d>
                            </m:e>
                          </m:nary>
                        </m:num>
                        <m:den>
                          <m:nary>
                            <m:naryPr>
                              <m:chr m:val="∑"/>
                              <m:ctrlPr>
                                <a:rPr lang="en-AU" sz="2000" i="1">
                                  <a:latin typeface="Cambria Math" panose="02040503050406030204" pitchFamily="18" charset="0"/>
                                  <a:ea typeface="Cambria Math" panose="02040503050406030204" pitchFamily="18" charset="0"/>
                                </a:rPr>
                              </m:ctrlPr>
                            </m:naryPr>
                            <m:sub>
                              <m:r>
                                <m:rPr>
                                  <m:brk m:alnAt="23"/>
                                </m:rPr>
                                <a:rPr lang="en-AU" sz="2000" i="1">
                                  <a:latin typeface="Cambria Math" panose="02040503050406030204" pitchFamily="18" charset="0"/>
                                  <a:ea typeface="Cambria Math" panose="02040503050406030204" pitchFamily="18" charset="0"/>
                                </a:rPr>
                                <m:t>𝑖</m:t>
                              </m:r>
                              <m:r>
                                <a:rPr lang="en-AU" sz="2000" i="1">
                                  <a:latin typeface="Cambria Math" panose="02040503050406030204" pitchFamily="18" charset="0"/>
                                  <a:ea typeface="Cambria Math" panose="02040503050406030204" pitchFamily="18" charset="0"/>
                                </a:rPr>
                                <m:t>=1</m:t>
                              </m:r>
                            </m:sub>
                            <m:sup>
                              <m:r>
                                <a:rPr lang="en-AU" sz="2000" i="1">
                                  <a:latin typeface="Cambria Math" panose="02040503050406030204" pitchFamily="18" charset="0"/>
                                  <a:ea typeface="Cambria Math" panose="02040503050406030204" pitchFamily="18" charset="0"/>
                                </a:rPr>
                                <m:t>𝑝</m:t>
                              </m:r>
                            </m:sup>
                            <m:e>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𝑥</m:t>
                                  </m:r>
                                </m:e>
                                <m:sub>
                                  <m:r>
                                    <a:rPr lang="en-AU" sz="2000" i="1">
                                      <a:latin typeface="Cambria Math" panose="02040503050406030204" pitchFamily="18" charset="0"/>
                                      <a:ea typeface="Cambria Math" panose="02040503050406030204" pitchFamily="18" charset="0"/>
                                    </a:rPr>
                                    <m:t>𝑖𝑗</m:t>
                                  </m:r>
                                </m:sub>
                              </m:sSub>
                              <m:r>
                                <a:rPr lang="en-AU" sz="2000" i="1">
                                  <a:latin typeface="Cambria Math" panose="02040503050406030204" pitchFamily="18" charset="0"/>
                                  <a:ea typeface="Cambria Math" panose="02040503050406030204" pitchFamily="18" charset="0"/>
                                </a:rPr>
                                <m:t>+</m:t>
                              </m:r>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𝑥</m:t>
                                  </m:r>
                                </m:e>
                                <m:sub>
                                  <m:r>
                                    <a:rPr lang="en-AU" sz="2000" i="1">
                                      <a:latin typeface="Cambria Math" panose="02040503050406030204" pitchFamily="18" charset="0"/>
                                      <a:ea typeface="Cambria Math" panose="02040503050406030204" pitchFamily="18" charset="0"/>
                                    </a:rPr>
                                    <m:t>𝑖𝑘</m:t>
                                  </m:r>
                                </m:sub>
                              </m:sSub>
                            </m:e>
                          </m:nary>
                        </m:den>
                      </m:f>
                      <m:r>
                        <a:rPr lang="en-AU" sz="2000">
                          <a:latin typeface="Cambria Math" panose="02040503050406030204" pitchFamily="18" charset="0"/>
                          <a:ea typeface="Cambria Math" panose="02040503050406030204" pitchFamily="18" charset="0"/>
                        </a:rPr>
                        <m:t>=</m:t>
                      </m:r>
                      <m:f>
                        <m:fPr>
                          <m:ctrlPr>
                            <a:rPr lang="en-AU" sz="2000" i="1">
                              <a:latin typeface="Cambria Math" panose="02040503050406030204" pitchFamily="18" charset="0"/>
                              <a:ea typeface="Cambria Math" panose="02040503050406030204" pitchFamily="18" charset="0"/>
                            </a:rPr>
                          </m:ctrlPr>
                        </m:fPr>
                        <m:num>
                          <m:nary>
                            <m:naryPr>
                              <m:chr m:val="∑"/>
                              <m:ctrlPr>
                                <a:rPr lang="en-AU" sz="2000" i="1">
                                  <a:latin typeface="Cambria Math" panose="02040503050406030204" pitchFamily="18" charset="0"/>
                                  <a:ea typeface="Cambria Math" panose="02040503050406030204" pitchFamily="18" charset="0"/>
                                </a:rPr>
                              </m:ctrlPr>
                            </m:naryPr>
                            <m:sub>
                              <m:r>
                                <m:rPr>
                                  <m:brk m:alnAt="23"/>
                                </m:rPr>
                                <a:rPr lang="en-AU" sz="2000" i="1">
                                  <a:latin typeface="Cambria Math" panose="02040503050406030204" pitchFamily="18" charset="0"/>
                                  <a:ea typeface="Cambria Math" panose="02040503050406030204" pitchFamily="18" charset="0"/>
                                </a:rPr>
                                <m:t>𝑖</m:t>
                              </m:r>
                              <m:r>
                                <a:rPr lang="en-AU" sz="2000" i="1">
                                  <a:latin typeface="Cambria Math" panose="02040503050406030204" pitchFamily="18" charset="0"/>
                                  <a:ea typeface="Cambria Math" panose="02040503050406030204" pitchFamily="18" charset="0"/>
                                </a:rPr>
                                <m:t>=1</m:t>
                              </m:r>
                            </m:sub>
                            <m:sup>
                              <m:r>
                                <a:rPr lang="en-AU" sz="2000" i="1">
                                  <a:latin typeface="Cambria Math" panose="02040503050406030204" pitchFamily="18" charset="0"/>
                                  <a:ea typeface="Cambria Math" panose="02040503050406030204" pitchFamily="18" charset="0"/>
                                </a:rPr>
                                <m:t>𝑝</m:t>
                              </m:r>
                            </m:sup>
                            <m:e>
                              <m:r>
                                <a:rPr lang="en-AU" sz="2000" i="1">
                                  <a:latin typeface="Cambria Math" panose="02040503050406030204" pitchFamily="18" charset="0"/>
                                  <a:ea typeface="Cambria Math" panose="02040503050406030204" pitchFamily="18" charset="0"/>
                                </a:rPr>
                                <m:t>2</m:t>
                              </m:r>
                              <m:r>
                                <a:rPr lang="en-AU" sz="2000" i="1">
                                  <a:latin typeface="Cambria Math" panose="02040503050406030204" pitchFamily="18" charset="0"/>
                                  <a:ea typeface="Cambria Math" panose="02040503050406030204" pitchFamily="18" charset="0"/>
                                </a:rPr>
                                <m:t>𝑚𝑖𝑛</m:t>
                              </m:r>
                              <m:d>
                                <m:dPr>
                                  <m:ctrlPr>
                                    <a:rPr lang="en-AU" sz="2000" i="1">
                                      <a:latin typeface="Cambria Math" panose="02040503050406030204" pitchFamily="18" charset="0"/>
                                      <a:ea typeface="Cambria Math" panose="02040503050406030204" pitchFamily="18" charset="0"/>
                                    </a:rPr>
                                  </m:ctrlPr>
                                </m:dPr>
                                <m:e>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𝑥</m:t>
                                      </m:r>
                                    </m:e>
                                    <m:sub>
                                      <m:r>
                                        <a:rPr lang="en-AU" sz="2000" i="1">
                                          <a:latin typeface="Cambria Math" panose="02040503050406030204" pitchFamily="18" charset="0"/>
                                          <a:ea typeface="Cambria Math" panose="02040503050406030204" pitchFamily="18" charset="0"/>
                                        </a:rPr>
                                        <m:t>𝑖𝑗</m:t>
                                      </m:r>
                                    </m:sub>
                                  </m:sSub>
                                  <m:r>
                                    <a:rPr lang="en-AU" sz="2000" i="1">
                                      <a:latin typeface="Cambria Math" panose="02040503050406030204" pitchFamily="18" charset="0"/>
                                      <a:ea typeface="Cambria Math" panose="02040503050406030204" pitchFamily="18" charset="0"/>
                                    </a:rPr>
                                    <m:t>,</m:t>
                                  </m:r>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𝑥</m:t>
                                      </m:r>
                                    </m:e>
                                    <m:sub>
                                      <m:r>
                                        <a:rPr lang="en-AU" sz="2000" i="1">
                                          <a:latin typeface="Cambria Math" panose="02040503050406030204" pitchFamily="18" charset="0"/>
                                          <a:ea typeface="Cambria Math" panose="02040503050406030204" pitchFamily="18" charset="0"/>
                                        </a:rPr>
                                        <m:t>𝑖𝑘</m:t>
                                      </m:r>
                                    </m:sub>
                                  </m:sSub>
                                </m:e>
                              </m:d>
                            </m:e>
                          </m:nary>
                        </m:num>
                        <m:den>
                          <m:nary>
                            <m:naryPr>
                              <m:chr m:val="∑"/>
                              <m:ctrlPr>
                                <a:rPr lang="en-AU" sz="2000" i="1">
                                  <a:latin typeface="Cambria Math" panose="02040503050406030204" pitchFamily="18" charset="0"/>
                                  <a:ea typeface="Cambria Math" panose="02040503050406030204" pitchFamily="18" charset="0"/>
                                </a:rPr>
                              </m:ctrlPr>
                            </m:naryPr>
                            <m:sub>
                              <m:r>
                                <m:rPr>
                                  <m:brk m:alnAt="23"/>
                                </m:rPr>
                                <a:rPr lang="en-AU" sz="2000" i="1">
                                  <a:latin typeface="Cambria Math" panose="02040503050406030204" pitchFamily="18" charset="0"/>
                                  <a:ea typeface="Cambria Math" panose="02040503050406030204" pitchFamily="18" charset="0"/>
                                </a:rPr>
                                <m:t>𝑖</m:t>
                              </m:r>
                              <m:r>
                                <a:rPr lang="en-AU" sz="2000" i="1">
                                  <a:latin typeface="Cambria Math" panose="02040503050406030204" pitchFamily="18" charset="0"/>
                                  <a:ea typeface="Cambria Math" panose="02040503050406030204" pitchFamily="18" charset="0"/>
                                </a:rPr>
                                <m:t>=1</m:t>
                              </m:r>
                            </m:sub>
                            <m:sup>
                              <m:r>
                                <a:rPr lang="en-AU" sz="2000" i="1">
                                  <a:latin typeface="Cambria Math" panose="02040503050406030204" pitchFamily="18" charset="0"/>
                                  <a:ea typeface="Cambria Math" panose="02040503050406030204" pitchFamily="18" charset="0"/>
                                </a:rPr>
                                <m:t>𝑝</m:t>
                              </m:r>
                            </m:sup>
                            <m:e>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𝑥</m:t>
                                  </m:r>
                                </m:e>
                                <m:sub>
                                  <m:r>
                                    <a:rPr lang="en-AU" sz="2000" i="1">
                                      <a:latin typeface="Cambria Math" panose="02040503050406030204" pitchFamily="18" charset="0"/>
                                      <a:ea typeface="Cambria Math" panose="02040503050406030204" pitchFamily="18" charset="0"/>
                                    </a:rPr>
                                    <m:t>𝑖𝑗</m:t>
                                  </m:r>
                                </m:sub>
                              </m:sSub>
                              <m:r>
                                <a:rPr lang="en-AU" sz="2000" i="1">
                                  <a:latin typeface="Cambria Math" panose="02040503050406030204" pitchFamily="18" charset="0"/>
                                  <a:ea typeface="Cambria Math" panose="02040503050406030204" pitchFamily="18" charset="0"/>
                                </a:rPr>
                                <m:t>+</m:t>
                              </m:r>
                              <m:sSub>
                                <m:sSubPr>
                                  <m:ctrlPr>
                                    <a:rPr lang="en-AU" sz="2000" i="1">
                                      <a:latin typeface="Cambria Math" panose="02040503050406030204" pitchFamily="18" charset="0"/>
                                      <a:ea typeface="Cambria Math" panose="02040503050406030204" pitchFamily="18" charset="0"/>
                                    </a:rPr>
                                  </m:ctrlPr>
                                </m:sSubPr>
                                <m:e>
                                  <m:r>
                                    <a:rPr lang="en-AU" sz="2000" i="1">
                                      <a:latin typeface="Cambria Math" panose="02040503050406030204" pitchFamily="18" charset="0"/>
                                      <a:ea typeface="Cambria Math" panose="02040503050406030204" pitchFamily="18" charset="0"/>
                                    </a:rPr>
                                    <m:t>𝑥</m:t>
                                  </m:r>
                                </m:e>
                                <m:sub>
                                  <m:r>
                                    <a:rPr lang="en-AU" sz="2000" i="1">
                                      <a:latin typeface="Cambria Math" panose="02040503050406030204" pitchFamily="18" charset="0"/>
                                      <a:ea typeface="Cambria Math" panose="02040503050406030204" pitchFamily="18" charset="0"/>
                                    </a:rPr>
                                    <m:t>𝑖𝑘</m:t>
                                  </m:r>
                                </m:sub>
                              </m:sSub>
                            </m:e>
                          </m:nary>
                        </m:den>
                      </m:f>
                    </m:oMath>
                  </m:oMathPara>
                </a14:m>
                <a:endParaRPr lang="en-AU" sz="2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5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rPr>
                  <a:t>Joint absences are ignored.</a:t>
                </a:r>
              </a:p>
              <a:p>
                <a:pPr marL="342900" indent="-342900">
                  <a:buFont typeface="Wingdings" panose="05000000000000000000" pitchFamily="2" charset="2"/>
                  <a:buChar char="Ø"/>
                </a:pPr>
                <a:endParaRPr lang="en-AU" sz="5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rPr>
                  <a:t>Example:</a:t>
                </a: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a:p>
                <a:pPr>
                  <a:tabLst>
                    <a:tab pos="266700" algn="l"/>
                  </a:tabLst>
                </a:pPr>
                <a:r>
                  <a:rPr lang="en-AU" sz="2000" dirty="0"/>
                  <a:t>	</a:t>
                </a:r>
                <a14:m>
                  <m:oMath xmlns:m="http://schemas.openxmlformats.org/officeDocument/2006/math">
                    <m:sSub>
                      <m:sSubPr>
                        <m:ctrlPr>
                          <a:rPr lang="en-AU" sz="2000" i="1">
                            <a:latin typeface="Cambria Math" panose="02040503050406030204" pitchFamily="18" charset="0"/>
                          </a:rPr>
                        </m:ctrlPr>
                      </m:sSubPr>
                      <m:e>
                        <m:r>
                          <a:rPr lang="en-AU" sz="2000" i="1">
                            <a:latin typeface="Cambria Math" panose="02040503050406030204" pitchFamily="18" charset="0"/>
                          </a:rPr>
                          <m:t>𝑆</m:t>
                        </m:r>
                      </m:e>
                      <m:sub>
                        <m:r>
                          <a:rPr lang="en-AU" sz="2000" i="1">
                            <a:latin typeface="Cambria Math" panose="02040503050406030204" pitchFamily="18" charset="0"/>
                          </a:rPr>
                          <m:t>12</m:t>
                        </m:r>
                      </m:sub>
                    </m:sSub>
                    <m:r>
                      <a:rPr lang="en-AU" sz="2000" i="1">
                        <a:latin typeface="Cambria Math" panose="02040503050406030204" pitchFamily="18" charset="0"/>
                      </a:rPr>
                      <m:t>=1−</m:t>
                    </m:r>
                    <m:f>
                      <m:fPr>
                        <m:ctrlPr>
                          <a:rPr lang="en-AU" sz="2000" i="1">
                            <a:latin typeface="Cambria Math" panose="02040503050406030204" pitchFamily="18" charset="0"/>
                          </a:rPr>
                        </m:ctrlPr>
                      </m:fPr>
                      <m:num>
                        <m:r>
                          <a:rPr lang="en-AU" sz="2000" i="1">
                            <a:latin typeface="Cambria Math" panose="02040503050406030204" pitchFamily="18" charset="0"/>
                          </a:rPr>
                          <m:t>9+0+40+50+0</m:t>
                        </m:r>
                      </m:num>
                      <m:den>
                        <m:r>
                          <a:rPr lang="en-AU" sz="2000" i="1">
                            <a:latin typeface="Cambria Math" panose="02040503050406030204" pitchFamily="18" charset="0"/>
                          </a:rPr>
                          <m:t>9+0+60+80+0</m:t>
                        </m:r>
                      </m:den>
                    </m:f>
                    <m:r>
                      <a:rPr lang="en-AU" sz="2000" i="1">
                        <a:latin typeface="Cambria Math" panose="02040503050406030204" pitchFamily="18" charset="0"/>
                      </a:rPr>
                      <m:t>=1−</m:t>
                    </m:r>
                    <m:f>
                      <m:fPr>
                        <m:ctrlPr>
                          <a:rPr lang="en-AU" sz="2000" i="1">
                            <a:latin typeface="Cambria Math" panose="02040503050406030204" pitchFamily="18" charset="0"/>
                          </a:rPr>
                        </m:ctrlPr>
                      </m:fPr>
                      <m:num>
                        <m:r>
                          <a:rPr lang="en-AU" sz="2000" i="1">
                            <a:latin typeface="Cambria Math" panose="02040503050406030204" pitchFamily="18" charset="0"/>
                          </a:rPr>
                          <m:t>99</m:t>
                        </m:r>
                      </m:num>
                      <m:den>
                        <m:r>
                          <a:rPr lang="en-AU" sz="2000" i="1">
                            <a:latin typeface="Cambria Math" panose="02040503050406030204" pitchFamily="18" charset="0"/>
                          </a:rPr>
                          <m:t>149</m:t>
                        </m:r>
                      </m:den>
                    </m:f>
                    <m:r>
                      <a:rPr lang="en-AU" sz="2000" i="1">
                        <a:latin typeface="Cambria Math" panose="02040503050406030204" pitchFamily="18" charset="0"/>
                      </a:rPr>
                      <m:t>=0.336</m:t>
                    </m:r>
                  </m:oMath>
                </a14:m>
                <a:r>
                  <a:rPr lang="en-AU" sz="2000" dirty="0"/>
                  <a:t>                      </a:t>
                </a:r>
                <a:r>
                  <a:rPr lang="en-AU" sz="1800" b="1" dirty="0"/>
                  <a:t>Similarity Matrix</a:t>
                </a:r>
              </a:p>
              <a:p>
                <a:pPr>
                  <a:tabLst>
                    <a:tab pos="266700" algn="l"/>
                  </a:tabLst>
                </a:pPr>
                <a:r>
                  <a:rPr lang="en-AU" sz="2000" dirty="0"/>
                  <a:t>	</a:t>
                </a:r>
                <a14:m>
                  <m:oMath xmlns:m="http://schemas.openxmlformats.org/officeDocument/2006/math">
                    <m:sSub>
                      <m:sSubPr>
                        <m:ctrlPr>
                          <a:rPr lang="en-AU" sz="2000" i="1">
                            <a:latin typeface="Cambria Math" panose="02040503050406030204" pitchFamily="18" charset="0"/>
                          </a:rPr>
                        </m:ctrlPr>
                      </m:sSubPr>
                      <m:e>
                        <m:r>
                          <a:rPr lang="en-AU" sz="2000" i="1">
                            <a:latin typeface="Cambria Math" panose="02040503050406030204" pitchFamily="18" charset="0"/>
                          </a:rPr>
                          <m:t>𝑆</m:t>
                        </m:r>
                      </m:e>
                      <m:sub>
                        <m:r>
                          <a:rPr lang="en-AU" sz="2000" i="1">
                            <a:latin typeface="Cambria Math" panose="02040503050406030204" pitchFamily="18" charset="0"/>
                          </a:rPr>
                          <m:t>13</m:t>
                        </m:r>
                      </m:sub>
                    </m:sSub>
                    <m:r>
                      <a:rPr lang="en-AU" sz="2000" i="1">
                        <a:latin typeface="Cambria Math" panose="02040503050406030204" pitchFamily="18" charset="0"/>
                      </a:rPr>
                      <m:t>=1−</m:t>
                    </m:r>
                    <m:f>
                      <m:fPr>
                        <m:ctrlPr>
                          <a:rPr lang="en-AU" sz="2000" i="1">
                            <a:latin typeface="Cambria Math" panose="02040503050406030204" pitchFamily="18" charset="0"/>
                          </a:rPr>
                        </m:ctrlPr>
                      </m:fPr>
                      <m:num>
                        <m:r>
                          <a:rPr lang="en-AU" sz="2000" i="1">
                            <a:latin typeface="Cambria Math" panose="02040503050406030204" pitchFamily="18" charset="0"/>
                          </a:rPr>
                          <m:t>6+1+10+55+0</m:t>
                        </m:r>
                      </m:num>
                      <m:den>
                        <m:r>
                          <a:rPr lang="en-AU" sz="2000" i="1">
                            <a:latin typeface="Cambria Math" panose="02040503050406030204" pitchFamily="18" charset="0"/>
                          </a:rPr>
                          <m:t>12+1+30+75+0</m:t>
                        </m:r>
                      </m:den>
                    </m:f>
                    <m:r>
                      <a:rPr lang="en-AU" sz="2000" i="1">
                        <a:latin typeface="Cambria Math" panose="02040503050406030204" pitchFamily="18" charset="0"/>
                      </a:rPr>
                      <m:t>=1−</m:t>
                    </m:r>
                    <m:f>
                      <m:fPr>
                        <m:ctrlPr>
                          <a:rPr lang="en-AU" sz="2000" i="1">
                            <a:latin typeface="Cambria Math" panose="02040503050406030204" pitchFamily="18" charset="0"/>
                          </a:rPr>
                        </m:ctrlPr>
                      </m:fPr>
                      <m:num>
                        <m:r>
                          <a:rPr lang="en-AU" sz="2000" i="1">
                            <a:latin typeface="Cambria Math" panose="02040503050406030204" pitchFamily="18" charset="0"/>
                          </a:rPr>
                          <m:t>72</m:t>
                        </m:r>
                      </m:num>
                      <m:den>
                        <m:r>
                          <a:rPr lang="en-AU" sz="2000" i="1">
                            <a:latin typeface="Cambria Math" panose="02040503050406030204" pitchFamily="18" charset="0"/>
                          </a:rPr>
                          <m:t>118</m:t>
                        </m:r>
                      </m:den>
                    </m:f>
                    <m:r>
                      <a:rPr lang="en-AU" sz="2000" i="1">
                        <a:latin typeface="Cambria Math" panose="02040503050406030204" pitchFamily="18" charset="0"/>
                      </a:rPr>
                      <m:t>=0.390</m:t>
                    </m:r>
                  </m:oMath>
                </a14:m>
                <a:r>
                  <a:rPr lang="en-AU" sz="2000" dirty="0"/>
                  <a:t>  </a:t>
                </a:r>
              </a:p>
              <a:p>
                <a:pPr>
                  <a:tabLst>
                    <a:tab pos="266700" algn="l"/>
                  </a:tabLst>
                </a:pPr>
                <a:r>
                  <a:rPr lang="en-AU" sz="2000" dirty="0"/>
                  <a:t>	</a:t>
                </a:r>
                <a14:m>
                  <m:oMath xmlns:m="http://schemas.openxmlformats.org/officeDocument/2006/math">
                    <m:sSub>
                      <m:sSubPr>
                        <m:ctrlPr>
                          <a:rPr lang="en-AU" sz="2000" i="1">
                            <a:latin typeface="Cambria Math" panose="02040503050406030204" pitchFamily="18" charset="0"/>
                          </a:rPr>
                        </m:ctrlPr>
                      </m:sSubPr>
                      <m:e>
                        <m:r>
                          <a:rPr lang="en-AU" sz="2000" i="1">
                            <a:latin typeface="Cambria Math" panose="02040503050406030204" pitchFamily="18" charset="0"/>
                          </a:rPr>
                          <m:t>𝑆</m:t>
                        </m:r>
                      </m:e>
                      <m:sub>
                        <m:r>
                          <a:rPr lang="en-AU" sz="2000" i="1">
                            <a:latin typeface="Cambria Math" panose="02040503050406030204" pitchFamily="18" charset="0"/>
                          </a:rPr>
                          <m:t>23</m:t>
                        </m:r>
                      </m:sub>
                    </m:sSub>
                    <m:r>
                      <a:rPr lang="en-AU" sz="2000" i="1">
                        <a:latin typeface="Cambria Math" panose="02040503050406030204" pitchFamily="18" charset="0"/>
                      </a:rPr>
                      <m:t>=1−</m:t>
                    </m:r>
                    <m:f>
                      <m:fPr>
                        <m:ctrlPr>
                          <a:rPr lang="en-AU" sz="2000" i="1">
                            <a:latin typeface="Cambria Math" panose="02040503050406030204" pitchFamily="18" charset="0"/>
                          </a:rPr>
                        </m:ctrlPr>
                      </m:fPr>
                      <m:num>
                        <m:r>
                          <a:rPr lang="en-AU" sz="2000" i="1">
                            <a:latin typeface="Cambria Math" panose="02040503050406030204" pitchFamily="18" charset="0"/>
                          </a:rPr>
                          <m:t>3+1+30+5+0</m:t>
                        </m:r>
                      </m:num>
                      <m:den>
                        <m:r>
                          <a:rPr lang="en-AU" sz="2000" i="1">
                            <a:latin typeface="Cambria Math" panose="02040503050406030204" pitchFamily="18" charset="0"/>
                          </a:rPr>
                          <m:t>3+1+70+25+0</m:t>
                        </m:r>
                      </m:den>
                    </m:f>
                    <m:r>
                      <a:rPr lang="en-AU" sz="2000" i="1">
                        <a:latin typeface="Cambria Math" panose="02040503050406030204" pitchFamily="18" charset="0"/>
                      </a:rPr>
                      <m:t>=1−</m:t>
                    </m:r>
                    <m:f>
                      <m:fPr>
                        <m:ctrlPr>
                          <a:rPr lang="en-AU" sz="2000" i="1">
                            <a:latin typeface="Cambria Math" panose="02040503050406030204" pitchFamily="18" charset="0"/>
                          </a:rPr>
                        </m:ctrlPr>
                      </m:fPr>
                      <m:num>
                        <m:r>
                          <a:rPr lang="en-AU" sz="2000" i="1">
                            <a:latin typeface="Cambria Math" panose="02040503050406030204" pitchFamily="18" charset="0"/>
                          </a:rPr>
                          <m:t>39</m:t>
                        </m:r>
                      </m:num>
                      <m:den>
                        <m:r>
                          <a:rPr lang="en-AU" sz="2000" i="1">
                            <a:latin typeface="Cambria Math" panose="02040503050406030204" pitchFamily="18" charset="0"/>
                          </a:rPr>
                          <m:t>99</m:t>
                        </m:r>
                      </m:den>
                    </m:f>
                    <m:r>
                      <a:rPr lang="en-AU" sz="2000" i="1">
                        <a:latin typeface="Cambria Math" panose="02040503050406030204" pitchFamily="18" charset="0"/>
                      </a:rPr>
                      <m:t>=0.606</m:t>
                    </m:r>
                  </m:oMath>
                </a14:m>
                <a:r>
                  <a:rPr lang="en-AU" sz="2000" dirty="0"/>
                  <a:t> </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10009389" cy="4990420"/>
              </a:xfrm>
              <a:blipFill>
                <a:blip r:embed="rId3"/>
                <a:stretch>
                  <a:fillRect l="-609" t="-611" b="-4274"/>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Similarity Measures – Count Data</a:t>
            </a:r>
          </a:p>
        </p:txBody>
      </p:sp>
      <p:graphicFrame>
        <p:nvGraphicFramePr>
          <p:cNvPr id="5" name="Table 4">
            <a:extLst>
              <a:ext uri="{FF2B5EF4-FFF2-40B4-BE49-F238E27FC236}">
                <a16:creationId xmlns:a16="http://schemas.microsoft.com/office/drawing/2014/main" id="{C4DEF443-E6A2-407D-B110-59422B344785}"/>
              </a:ext>
            </a:extLst>
          </p:cNvPr>
          <p:cNvGraphicFramePr>
            <a:graphicFrameLocks noGrp="1"/>
          </p:cNvGraphicFramePr>
          <p:nvPr>
            <p:extLst>
              <p:ext uri="{D42A27DB-BD31-4B8C-83A1-F6EECF244321}">
                <p14:modId xmlns:p14="http://schemas.microsoft.com/office/powerpoint/2010/main" val="2341602535"/>
              </p:ext>
            </p:extLst>
          </p:nvPr>
        </p:nvGraphicFramePr>
        <p:xfrm>
          <a:off x="3414608" y="3548923"/>
          <a:ext cx="4608512" cy="1095308"/>
        </p:xfrm>
        <a:graphic>
          <a:graphicData uri="http://schemas.openxmlformats.org/drawingml/2006/table">
            <a:tbl>
              <a:tblPr>
                <a:tableStyleId>{5C22544A-7EE6-4342-B048-85BDC9FD1C3A}</a:tableStyleId>
              </a:tblPr>
              <a:tblGrid>
                <a:gridCol w="648072">
                  <a:extLst>
                    <a:ext uri="{9D8B030D-6E8A-4147-A177-3AD203B41FA5}">
                      <a16:colId xmlns:a16="http://schemas.microsoft.com/office/drawing/2014/main" val="2124170135"/>
                    </a:ext>
                  </a:extLst>
                </a:gridCol>
                <a:gridCol w="792088">
                  <a:extLst>
                    <a:ext uri="{9D8B030D-6E8A-4147-A177-3AD203B41FA5}">
                      <a16:colId xmlns:a16="http://schemas.microsoft.com/office/drawing/2014/main" val="3381691519"/>
                    </a:ext>
                  </a:extLst>
                </a:gridCol>
                <a:gridCol w="792088">
                  <a:extLst>
                    <a:ext uri="{9D8B030D-6E8A-4147-A177-3AD203B41FA5}">
                      <a16:colId xmlns:a16="http://schemas.microsoft.com/office/drawing/2014/main" val="3106299005"/>
                    </a:ext>
                  </a:extLst>
                </a:gridCol>
                <a:gridCol w="792088">
                  <a:extLst>
                    <a:ext uri="{9D8B030D-6E8A-4147-A177-3AD203B41FA5}">
                      <a16:colId xmlns:a16="http://schemas.microsoft.com/office/drawing/2014/main" val="3255590451"/>
                    </a:ext>
                  </a:extLst>
                </a:gridCol>
                <a:gridCol w="792088">
                  <a:extLst>
                    <a:ext uri="{9D8B030D-6E8A-4147-A177-3AD203B41FA5}">
                      <a16:colId xmlns:a16="http://schemas.microsoft.com/office/drawing/2014/main" val="1379034202"/>
                    </a:ext>
                  </a:extLst>
                </a:gridCol>
                <a:gridCol w="792088">
                  <a:extLst>
                    <a:ext uri="{9D8B030D-6E8A-4147-A177-3AD203B41FA5}">
                      <a16:colId xmlns:a16="http://schemas.microsoft.com/office/drawing/2014/main" val="2554290124"/>
                    </a:ext>
                  </a:extLst>
                </a:gridCol>
              </a:tblGrid>
              <a:tr h="285538">
                <a:tc>
                  <a:txBody>
                    <a:bodyPr/>
                    <a:lstStyle/>
                    <a:p>
                      <a:pPr algn="l" fontAlgn="b"/>
                      <a:endParaRPr lang="en-AU" sz="14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dirty="0">
                          <a:effectLst/>
                        </a:rPr>
                        <a:t>Species 1</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Species 2</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Species 3</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Species 4</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dirty="0">
                          <a:effectLst/>
                        </a:rPr>
                        <a:t>Species 5</a:t>
                      </a:r>
                      <a:endParaRPr lang="en-AU" sz="1400" b="1"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288370482"/>
                  </a:ext>
                </a:extLst>
              </a:tr>
              <a:tr h="238694">
                <a:tc>
                  <a:txBody>
                    <a:bodyPr/>
                    <a:lstStyle/>
                    <a:p>
                      <a:pPr algn="l" fontAlgn="b"/>
                      <a:r>
                        <a:rPr lang="en-AU" sz="1400" b="1" u="none" strike="noStrike">
                          <a:effectLst/>
                        </a:rPr>
                        <a:t>Site 1</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9</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0</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10</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65</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dirty="0">
                          <a:effectLst/>
                        </a:rPr>
                        <a:t>0</a:t>
                      </a:r>
                      <a:endParaRPr lang="en-AU" sz="1400" b="1"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416705325"/>
                  </a:ext>
                </a:extLst>
              </a:tr>
              <a:tr h="285538">
                <a:tc>
                  <a:txBody>
                    <a:bodyPr/>
                    <a:lstStyle/>
                    <a:p>
                      <a:pPr algn="l" fontAlgn="b"/>
                      <a:r>
                        <a:rPr lang="en-AU" sz="1400" b="1" u="none" strike="noStrike">
                          <a:effectLst/>
                        </a:rPr>
                        <a:t>Site 2</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0</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dirty="0">
                          <a:effectLst/>
                        </a:rPr>
                        <a:t>0</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50</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dirty="0">
                          <a:effectLst/>
                        </a:rPr>
                        <a:t>15</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0</a:t>
                      </a:r>
                      <a:endParaRPr lang="en-AU" sz="1400" b="1"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190578640"/>
                  </a:ext>
                </a:extLst>
              </a:tr>
              <a:tr h="285538">
                <a:tc>
                  <a:txBody>
                    <a:bodyPr/>
                    <a:lstStyle/>
                    <a:p>
                      <a:pPr algn="l" fontAlgn="b"/>
                      <a:r>
                        <a:rPr lang="en-AU" sz="1400" b="1" u="none" strike="noStrike" dirty="0">
                          <a:effectLst/>
                        </a:rPr>
                        <a:t>Site 3</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3</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dirty="0">
                          <a:effectLst/>
                        </a:rPr>
                        <a:t>1</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a:effectLst/>
                        </a:rPr>
                        <a:t>20</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dirty="0">
                          <a:effectLst/>
                        </a:rPr>
                        <a:t>10</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dirty="0">
                          <a:effectLst/>
                        </a:rPr>
                        <a:t>0</a:t>
                      </a:r>
                      <a:endParaRPr lang="en-AU" sz="1400" b="1"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572051802"/>
                  </a:ext>
                </a:extLst>
              </a:tr>
            </a:tbl>
          </a:graphicData>
        </a:graphic>
      </p:graphicFrame>
      <p:graphicFrame>
        <p:nvGraphicFramePr>
          <p:cNvPr id="8" name="Table 7">
            <a:extLst>
              <a:ext uri="{FF2B5EF4-FFF2-40B4-BE49-F238E27FC236}">
                <a16:creationId xmlns:a16="http://schemas.microsoft.com/office/drawing/2014/main" id="{885821FB-62BC-40D4-B191-9C396FD448A2}"/>
              </a:ext>
            </a:extLst>
          </p:cNvPr>
          <p:cNvGraphicFramePr>
            <a:graphicFrameLocks noGrp="1"/>
          </p:cNvGraphicFramePr>
          <p:nvPr>
            <p:extLst>
              <p:ext uri="{D42A27DB-BD31-4B8C-83A1-F6EECF244321}">
                <p14:modId xmlns:p14="http://schemas.microsoft.com/office/powerpoint/2010/main" val="337762598"/>
              </p:ext>
            </p:extLst>
          </p:nvPr>
        </p:nvGraphicFramePr>
        <p:xfrm>
          <a:off x="7037040" y="5380738"/>
          <a:ext cx="2726432" cy="993068"/>
        </p:xfrm>
        <a:graphic>
          <a:graphicData uri="http://schemas.openxmlformats.org/drawingml/2006/table">
            <a:tbl>
              <a:tblPr>
                <a:tableStyleId>{5C22544A-7EE6-4342-B048-85BDC9FD1C3A}</a:tableStyleId>
              </a:tblPr>
              <a:tblGrid>
                <a:gridCol w="681608">
                  <a:extLst>
                    <a:ext uri="{9D8B030D-6E8A-4147-A177-3AD203B41FA5}">
                      <a16:colId xmlns:a16="http://schemas.microsoft.com/office/drawing/2014/main" val="3005712679"/>
                    </a:ext>
                  </a:extLst>
                </a:gridCol>
                <a:gridCol w="681608">
                  <a:extLst>
                    <a:ext uri="{9D8B030D-6E8A-4147-A177-3AD203B41FA5}">
                      <a16:colId xmlns:a16="http://schemas.microsoft.com/office/drawing/2014/main" val="2632758831"/>
                    </a:ext>
                  </a:extLst>
                </a:gridCol>
                <a:gridCol w="681608">
                  <a:extLst>
                    <a:ext uri="{9D8B030D-6E8A-4147-A177-3AD203B41FA5}">
                      <a16:colId xmlns:a16="http://schemas.microsoft.com/office/drawing/2014/main" val="1165535959"/>
                    </a:ext>
                  </a:extLst>
                </a:gridCol>
                <a:gridCol w="681608">
                  <a:extLst>
                    <a:ext uri="{9D8B030D-6E8A-4147-A177-3AD203B41FA5}">
                      <a16:colId xmlns:a16="http://schemas.microsoft.com/office/drawing/2014/main" val="2976806063"/>
                    </a:ext>
                  </a:extLst>
                </a:gridCol>
              </a:tblGrid>
              <a:tr h="248267">
                <a:tc>
                  <a:txBody>
                    <a:bodyPr/>
                    <a:lstStyle/>
                    <a:p>
                      <a:pPr algn="l" fontAlgn="b"/>
                      <a:endParaRPr lang="en-AU"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a:effectLst/>
                        </a:rPr>
                        <a:t>Site 1</a:t>
                      </a:r>
                      <a:endParaRPr lang="en-AU"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a:effectLst/>
                        </a:rPr>
                        <a:t>Site 2</a:t>
                      </a:r>
                      <a:endParaRPr lang="en-AU"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dirty="0">
                          <a:effectLst/>
                        </a:rPr>
                        <a:t>Site 3</a:t>
                      </a:r>
                      <a:endParaRPr lang="en-AU" sz="14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870959273"/>
                  </a:ext>
                </a:extLst>
              </a:tr>
              <a:tr h="248267">
                <a:tc>
                  <a:txBody>
                    <a:bodyPr/>
                    <a:lstStyle/>
                    <a:p>
                      <a:pPr algn="l" fontAlgn="b"/>
                      <a:r>
                        <a:rPr lang="en-AU" sz="1400" b="1" u="none" strike="noStrike">
                          <a:effectLst/>
                        </a:rPr>
                        <a:t>Site 1</a:t>
                      </a:r>
                      <a:endParaRPr lang="en-AU"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a:effectLst/>
                        </a:rPr>
                        <a:t>1</a:t>
                      </a:r>
                      <a:endParaRPr lang="en-AU"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AU"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AU" sz="14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38664717"/>
                  </a:ext>
                </a:extLst>
              </a:tr>
              <a:tr h="248267">
                <a:tc>
                  <a:txBody>
                    <a:bodyPr/>
                    <a:lstStyle/>
                    <a:p>
                      <a:pPr algn="l" fontAlgn="b"/>
                      <a:r>
                        <a:rPr lang="en-AU" sz="1400" b="1" u="none" strike="noStrike">
                          <a:effectLst/>
                        </a:rPr>
                        <a:t>Site 2</a:t>
                      </a:r>
                      <a:endParaRPr lang="en-AU"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dirty="0">
                          <a:effectLst/>
                        </a:rPr>
                        <a:t>0.336</a:t>
                      </a:r>
                      <a:endParaRPr lang="en-AU"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dirty="0">
                          <a:effectLst/>
                        </a:rPr>
                        <a:t>1</a:t>
                      </a:r>
                      <a:endParaRPr lang="en-AU"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endParaRPr lang="en-AU" sz="14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92495178"/>
                  </a:ext>
                </a:extLst>
              </a:tr>
              <a:tr h="248267">
                <a:tc>
                  <a:txBody>
                    <a:bodyPr/>
                    <a:lstStyle/>
                    <a:p>
                      <a:pPr algn="l" fontAlgn="b"/>
                      <a:r>
                        <a:rPr lang="en-AU" sz="1400" b="1" u="none" strike="noStrike" dirty="0">
                          <a:effectLst/>
                        </a:rPr>
                        <a:t>Site 3</a:t>
                      </a:r>
                      <a:endParaRPr lang="en-AU"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a:effectLst/>
                        </a:rPr>
                        <a:t>0.390</a:t>
                      </a:r>
                      <a:endParaRPr lang="en-AU"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dirty="0">
                          <a:effectLst/>
                        </a:rPr>
                        <a:t>0.606</a:t>
                      </a:r>
                      <a:endParaRPr lang="en-AU"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dirty="0">
                          <a:effectLst/>
                        </a:rPr>
                        <a:t>1</a:t>
                      </a:r>
                      <a:endParaRPr lang="en-AU" sz="14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62456875"/>
                  </a:ext>
                </a:extLst>
              </a:tr>
            </a:tbl>
          </a:graphicData>
        </a:graphic>
      </p:graphicFrame>
      <p:sp>
        <p:nvSpPr>
          <p:cNvPr id="9" name="Right Arrow 14">
            <a:extLst>
              <a:ext uri="{FF2B5EF4-FFF2-40B4-BE49-F238E27FC236}">
                <a16:creationId xmlns:a16="http://schemas.microsoft.com/office/drawing/2014/main" id="{C0863A5E-185C-4813-B82D-0942FA921618}"/>
              </a:ext>
            </a:extLst>
          </p:cNvPr>
          <p:cNvSpPr/>
          <p:nvPr/>
        </p:nvSpPr>
        <p:spPr>
          <a:xfrm>
            <a:off x="6546595" y="5733256"/>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050062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1305" y="1245211"/>
                <a:ext cx="10009389" cy="4990420"/>
              </a:xfrm>
            </p:spPr>
            <p:txBody>
              <a:bodyPr>
                <a:noAutofit/>
              </a:bodyPr>
              <a:lstStyle/>
              <a:p>
                <a:pPr marL="34290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rPr>
                  <a:t>When it comes to binary data, the matches (and </a:t>
                </a:r>
                <a:r>
                  <a:rPr lang="en-AU" sz="2000" dirty="0" err="1">
                    <a:latin typeface="Cambria Math" panose="02040503050406030204" pitchFamily="18" charset="0"/>
                    <a:ea typeface="Cambria Math" panose="02040503050406030204" pitchFamily="18" charset="0"/>
                  </a:rPr>
                  <a:t>mis</a:t>
                </a:r>
                <a:r>
                  <a:rPr lang="en-AU" sz="2000" dirty="0">
                    <a:latin typeface="Cambria Math" panose="02040503050406030204" pitchFamily="18" charset="0"/>
                    <a:ea typeface="Cambria Math" panose="02040503050406030204" pitchFamily="18" charset="0"/>
                  </a:rPr>
                  <a:t>-matches) for samples </a:t>
                </a:r>
                <a14:m>
                  <m:oMath xmlns:m="http://schemas.openxmlformats.org/officeDocument/2006/math">
                    <m:r>
                      <a:rPr lang="en-AU" sz="2000" i="1">
                        <a:latin typeface="Cambria Math" panose="02040503050406030204" pitchFamily="18" charset="0"/>
                        <a:ea typeface="Cambria Math" panose="02040503050406030204" pitchFamily="18" charset="0"/>
                      </a:rPr>
                      <m:t>𝑖</m:t>
                    </m:r>
                  </m:oMath>
                </a14:m>
                <a:r>
                  <a:rPr lang="en-AU" sz="2000" dirty="0">
                    <a:latin typeface="Cambria Math" panose="02040503050406030204" pitchFamily="18" charset="0"/>
                    <a:ea typeface="Cambria Math" panose="02040503050406030204" pitchFamily="18" charset="0"/>
                  </a:rPr>
                  <a:t> and </a:t>
                </a:r>
                <a14:m>
                  <m:oMath xmlns:m="http://schemas.openxmlformats.org/officeDocument/2006/math">
                    <m:r>
                      <a:rPr lang="en-AU" sz="2000" i="1">
                        <a:latin typeface="Cambria Math" panose="02040503050406030204" pitchFamily="18" charset="0"/>
                        <a:ea typeface="Cambria Math" panose="02040503050406030204" pitchFamily="18" charset="0"/>
                      </a:rPr>
                      <m:t>𝑗</m:t>
                    </m:r>
                  </m:oMath>
                </a14:m>
                <a:r>
                  <a:rPr lang="en-AU" sz="2000" dirty="0">
                    <a:latin typeface="Cambria Math" panose="02040503050406030204" pitchFamily="18" charset="0"/>
                    <a:ea typeface="Cambria Math" panose="02040503050406030204" pitchFamily="18" charset="0"/>
                  </a:rPr>
                  <a:t> may be represented in the form of a contingency table.</a:t>
                </a: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rPr>
                  <a:t>There are a number of options available for binary data.</a:t>
                </a:r>
              </a:p>
              <a:p>
                <a:pPr marL="342900" indent="-342900">
                  <a:buFont typeface="Wingdings" panose="05000000000000000000" pitchFamily="2" charset="2"/>
                  <a:buChar char="Ø"/>
                </a:pPr>
                <a:endParaRPr lang="en-AU" sz="2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1305" y="1245211"/>
                <a:ext cx="10009389" cy="4990420"/>
              </a:xfrm>
              <a:blipFill>
                <a:blip r:embed="rId3"/>
                <a:stretch>
                  <a:fillRect l="-548" t="-611"/>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Similarity Measures – Binary Data</a:t>
            </a:r>
          </a:p>
        </p:txBody>
      </p:sp>
      <p:graphicFrame>
        <p:nvGraphicFramePr>
          <p:cNvPr id="10" name="Table 9">
            <a:extLst>
              <a:ext uri="{FF2B5EF4-FFF2-40B4-BE49-F238E27FC236}">
                <a16:creationId xmlns:a16="http://schemas.microsoft.com/office/drawing/2014/main" id="{C925088F-DFAF-4745-8308-A58798F7286A}"/>
              </a:ext>
            </a:extLst>
          </p:cNvPr>
          <p:cNvGraphicFramePr>
            <a:graphicFrameLocks noGrp="1"/>
          </p:cNvGraphicFramePr>
          <p:nvPr>
            <p:extLst>
              <p:ext uri="{D42A27DB-BD31-4B8C-83A1-F6EECF244321}">
                <p14:modId xmlns:p14="http://schemas.microsoft.com/office/powerpoint/2010/main" val="1528843054"/>
              </p:ext>
            </p:extLst>
          </p:nvPr>
        </p:nvGraphicFramePr>
        <p:xfrm>
          <a:off x="4115780" y="2204864"/>
          <a:ext cx="3960440" cy="1224136"/>
        </p:xfrm>
        <a:graphic>
          <a:graphicData uri="http://schemas.openxmlformats.org/drawingml/2006/table">
            <a:tbl>
              <a:tblPr>
                <a:tableStyleId>{5C22544A-7EE6-4342-B048-85BDC9FD1C3A}</a:tableStyleId>
              </a:tblPr>
              <a:tblGrid>
                <a:gridCol w="864097">
                  <a:extLst>
                    <a:ext uri="{9D8B030D-6E8A-4147-A177-3AD203B41FA5}">
                      <a16:colId xmlns:a16="http://schemas.microsoft.com/office/drawing/2014/main" val="4276840613"/>
                    </a:ext>
                  </a:extLst>
                </a:gridCol>
                <a:gridCol w="1008112">
                  <a:extLst>
                    <a:ext uri="{9D8B030D-6E8A-4147-A177-3AD203B41FA5}">
                      <a16:colId xmlns:a16="http://schemas.microsoft.com/office/drawing/2014/main" val="2611644706"/>
                    </a:ext>
                  </a:extLst>
                </a:gridCol>
                <a:gridCol w="1080119">
                  <a:extLst>
                    <a:ext uri="{9D8B030D-6E8A-4147-A177-3AD203B41FA5}">
                      <a16:colId xmlns:a16="http://schemas.microsoft.com/office/drawing/2014/main" val="1515543045"/>
                    </a:ext>
                  </a:extLst>
                </a:gridCol>
                <a:gridCol w="1008112">
                  <a:extLst>
                    <a:ext uri="{9D8B030D-6E8A-4147-A177-3AD203B41FA5}">
                      <a16:colId xmlns:a16="http://schemas.microsoft.com/office/drawing/2014/main" val="698062504"/>
                    </a:ext>
                  </a:extLst>
                </a:gridCol>
              </a:tblGrid>
              <a:tr h="306034">
                <a:tc>
                  <a:txBody>
                    <a:bodyPr/>
                    <a:lstStyle/>
                    <a:p>
                      <a:pPr algn="l" fontAlgn="b"/>
                      <a:endParaRPr lang="en-AU" sz="1400" b="1"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l" fontAlgn="b"/>
                      <a:endParaRPr lang="en-AU" sz="1400" b="1" i="0" u="none" strike="noStrike">
                        <a:solidFill>
                          <a:srgbClr val="000000"/>
                        </a:solidFill>
                        <a:effectLst/>
                        <a:latin typeface="Calibri" panose="020F0502020204030204" pitchFamily="34" charset="0"/>
                      </a:endParaRPr>
                    </a:p>
                  </a:txBody>
                  <a:tcPr marL="9525" marR="9525" marT="9525" marB="0" anchor="b">
                    <a:noFill/>
                  </a:tcPr>
                </a:tc>
                <a:tc gridSpan="2">
                  <a:txBody>
                    <a:bodyPr/>
                    <a:lstStyle/>
                    <a:p>
                      <a:pPr algn="ctr" fontAlgn="b"/>
                      <a:r>
                        <a:rPr lang="en-AU" sz="1400" b="1" u="none" strike="noStrike" dirty="0">
                          <a:effectLst/>
                        </a:rPr>
                        <a:t>Sample </a:t>
                      </a:r>
                      <a:r>
                        <a:rPr lang="en-AU" sz="1400" b="1" i="1" u="none" strike="noStrike" dirty="0">
                          <a:effectLst/>
                        </a:rPr>
                        <a:t>j</a:t>
                      </a:r>
                      <a:endParaRPr lang="en-AU" sz="1400" b="1" i="1" u="none" strike="noStrike" dirty="0">
                        <a:solidFill>
                          <a:srgbClr val="000000"/>
                        </a:solidFill>
                        <a:effectLst/>
                        <a:latin typeface="Calibri" panose="020F0502020204030204" pitchFamily="34" charset="0"/>
                      </a:endParaRPr>
                    </a:p>
                  </a:txBody>
                  <a:tcPr marL="9525" marR="9525" marT="9525" marB="0" anchor="b"/>
                </a:tc>
                <a:tc hMerge="1">
                  <a:txBody>
                    <a:bodyPr/>
                    <a:lstStyle/>
                    <a:p>
                      <a:endParaRPr lang="en-AU"/>
                    </a:p>
                  </a:txBody>
                  <a:tcPr/>
                </a:tc>
                <a:extLst>
                  <a:ext uri="{0D108BD9-81ED-4DB2-BD59-A6C34878D82A}">
                    <a16:rowId xmlns:a16="http://schemas.microsoft.com/office/drawing/2014/main" val="1021852127"/>
                  </a:ext>
                </a:extLst>
              </a:tr>
              <a:tr h="306034">
                <a:tc>
                  <a:txBody>
                    <a:bodyPr/>
                    <a:lstStyle/>
                    <a:p>
                      <a:pPr algn="ctr" fontAlgn="b"/>
                      <a:endParaRPr lang="en-AU" sz="1400" b="1"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l" fontAlgn="b"/>
                      <a:endParaRPr lang="en-AU" sz="1400" b="1"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ctr" fontAlgn="b"/>
                      <a:r>
                        <a:rPr lang="en-AU" sz="1400" b="1" u="none" strike="noStrike" dirty="0">
                          <a:effectLst/>
                        </a:rPr>
                        <a:t> 1 (Present)</a:t>
                      </a:r>
                      <a:endParaRPr lang="en-AU"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dirty="0">
                          <a:effectLst/>
                        </a:rPr>
                        <a:t>0 (Absent)</a:t>
                      </a:r>
                      <a:endParaRPr lang="en-AU" sz="14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03877761"/>
                  </a:ext>
                </a:extLst>
              </a:tr>
              <a:tr h="306034">
                <a:tc rowSpan="2">
                  <a:txBody>
                    <a:bodyPr/>
                    <a:lstStyle/>
                    <a:p>
                      <a:pPr algn="ctr" fontAlgn="ctr"/>
                      <a:r>
                        <a:rPr lang="en-AU" sz="1400" b="1" u="none" strike="noStrike" dirty="0">
                          <a:effectLst/>
                        </a:rPr>
                        <a:t>Sample </a:t>
                      </a:r>
                      <a:r>
                        <a:rPr lang="en-AU" sz="1400" b="1" i="1" u="none" strike="noStrike" dirty="0" err="1">
                          <a:effectLst/>
                        </a:rPr>
                        <a:t>i</a:t>
                      </a:r>
                      <a:endParaRPr lang="en-AU" sz="1400" b="1" i="1"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400" b="1" u="none" strike="noStrike" dirty="0">
                          <a:effectLst/>
                        </a:rPr>
                        <a:t> 1 (Present)</a:t>
                      </a:r>
                      <a:endParaRPr lang="en-AU"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dirty="0">
                          <a:effectLst/>
                        </a:rPr>
                        <a:t>a</a:t>
                      </a:r>
                      <a:endParaRPr lang="en-AU"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dirty="0">
                          <a:effectLst/>
                        </a:rPr>
                        <a:t>b</a:t>
                      </a:r>
                      <a:endParaRPr lang="en-AU" sz="14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57852756"/>
                  </a:ext>
                </a:extLst>
              </a:tr>
              <a:tr h="306034">
                <a:tc vMerge="1">
                  <a:txBody>
                    <a:bodyPr/>
                    <a:lstStyle/>
                    <a:p>
                      <a:endParaRPr lang="en-AU"/>
                    </a:p>
                  </a:txBody>
                  <a:tcPr/>
                </a:tc>
                <a:tc>
                  <a:txBody>
                    <a:bodyPr/>
                    <a:lstStyle/>
                    <a:p>
                      <a:pPr algn="ctr" fontAlgn="b"/>
                      <a:r>
                        <a:rPr lang="en-AU" sz="1400" b="1" u="none" strike="noStrike" dirty="0">
                          <a:effectLst/>
                        </a:rPr>
                        <a:t>0 (Absent)</a:t>
                      </a:r>
                      <a:endParaRPr lang="en-AU"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dirty="0">
                          <a:effectLst/>
                        </a:rPr>
                        <a:t>c</a:t>
                      </a:r>
                      <a:endParaRPr lang="en-AU"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AU" sz="1400" b="1" u="none" strike="noStrike" dirty="0">
                          <a:effectLst/>
                        </a:rPr>
                        <a:t>d</a:t>
                      </a:r>
                      <a:endParaRPr lang="en-AU" sz="14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54222682"/>
                  </a:ext>
                </a:extLst>
              </a:tr>
            </a:tbl>
          </a:graphicData>
        </a:graphic>
      </p:graphicFrame>
      <mc:AlternateContent xmlns:mc="http://schemas.openxmlformats.org/markup-compatibility/2006" xmlns:a14="http://schemas.microsoft.com/office/drawing/2010/main">
        <mc:Choice Requires="a14">
          <p:graphicFrame>
            <p:nvGraphicFramePr>
              <p:cNvPr id="11" name="Table 10">
                <a:extLst>
                  <a:ext uri="{FF2B5EF4-FFF2-40B4-BE49-F238E27FC236}">
                    <a16:creationId xmlns:a16="http://schemas.microsoft.com/office/drawing/2014/main" id="{DCD35334-055E-41C9-8581-B5855404EE1E}"/>
                  </a:ext>
                </a:extLst>
              </p:cNvPr>
              <p:cNvGraphicFramePr>
                <a:graphicFrameLocks noGrp="1"/>
              </p:cNvGraphicFramePr>
              <p:nvPr>
                <p:extLst>
                  <p:ext uri="{D42A27DB-BD31-4B8C-83A1-F6EECF244321}">
                    <p14:modId xmlns:p14="http://schemas.microsoft.com/office/powerpoint/2010/main" val="1390851420"/>
                  </p:ext>
                </p:extLst>
              </p:nvPr>
            </p:nvGraphicFramePr>
            <p:xfrm>
              <a:off x="3863751" y="4220498"/>
              <a:ext cx="4464496" cy="2367082"/>
            </p:xfrm>
            <a:graphic>
              <a:graphicData uri="http://schemas.openxmlformats.org/drawingml/2006/table">
                <a:tbl>
                  <a:tblPr>
                    <a:tableStyleId>{5C22544A-7EE6-4342-B048-85BDC9FD1C3A}</a:tableStyleId>
                  </a:tblPr>
                  <a:tblGrid>
                    <a:gridCol w="1872208">
                      <a:extLst>
                        <a:ext uri="{9D8B030D-6E8A-4147-A177-3AD203B41FA5}">
                          <a16:colId xmlns:a16="http://schemas.microsoft.com/office/drawing/2014/main" val="2798894664"/>
                        </a:ext>
                      </a:extLst>
                    </a:gridCol>
                    <a:gridCol w="2592288">
                      <a:extLst>
                        <a:ext uri="{9D8B030D-6E8A-4147-A177-3AD203B41FA5}">
                          <a16:colId xmlns:a16="http://schemas.microsoft.com/office/drawing/2014/main" val="1379239042"/>
                        </a:ext>
                      </a:extLst>
                    </a:gridCol>
                  </a:tblGrid>
                  <a:tr h="422866">
                    <a:tc>
                      <a:txBody>
                        <a:bodyPr/>
                        <a:lstStyle/>
                        <a:p>
                          <a:pPr algn="l" fontAlgn="b"/>
                          <a:r>
                            <a:rPr lang="en-AU" sz="1400" b="1" u="none" strike="noStrike">
                              <a:effectLst/>
                            </a:rPr>
                            <a:t>Jaccard</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14:m>
                            <m:oMathPara xmlns:m="http://schemas.openxmlformats.org/officeDocument/2006/math">
                              <m:oMathParaPr>
                                <m:jc m:val="centerGroup"/>
                              </m:oMathParaPr>
                              <m:oMath xmlns:m="http://schemas.openxmlformats.org/officeDocument/2006/math">
                                <m:f>
                                  <m:fPr>
                                    <m:ctrlPr>
                                      <a:rPr lang="en-AU" sz="1400" b="1" i="1" u="none" strike="noStrike" smtClean="0">
                                        <a:solidFill>
                                          <a:srgbClr val="000000"/>
                                        </a:solidFill>
                                        <a:effectLst/>
                                        <a:latin typeface="Cambria Math" panose="02040503050406030204" pitchFamily="18" charset="0"/>
                                      </a:rPr>
                                    </m:ctrlPr>
                                  </m:fPr>
                                  <m:num>
                                    <m:r>
                                      <a:rPr lang="en-AU" sz="1400" b="1" i="1" u="none" strike="noStrike" smtClean="0">
                                        <a:solidFill>
                                          <a:srgbClr val="000000"/>
                                        </a:solidFill>
                                        <a:effectLst/>
                                        <a:latin typeface="Cambria Math" panose="02040503050406030204" pitchFamily="18" charset="0"/>
                                      </a:rPr>
                                      <m:t>𝒂</m:t>
                                    </m:r>
                                  </m:num>
                                  <m:den>
                                    <m:r>
                                      <a:rPr lang="en-AU" sz="1400" b="1" i="1" u="none" strike="noStrike" smtClean="0">
                                        <a:solidFill>
                                          <a:srgbClr val="000000"/>
                                        </a:solidFill>
                                        <a:effectLst/>
                                        <a:latin typeface="Cambria Math" panose="02040503050406030204" pitchFamily="18" charset="0"/>
                                      </a:rPr>
                                      <m:t>𝒂</m:t>
                                    </m:r>
                                    <m:r>
                                      <a:rPr lang="en-AU" sz="1400" b="1" i="1" u="none" strike="noStrike" smtClean="0">
                                        <a:solidFill>
                                          <a:srgbClr val="000000"/>
                                        </a:solidFill>
                                        <a:effectLst/>
                                        <a:latin typeface="Cambria Math" panose="02040503050406030204" pitchFamily="18" charset="0"/>
                                      </a:rPr>
                                      <m:t>+</m:t>
                                    </m:r>
                                    <m:r>
                                      <a:rPr lang="en-AU" sz="1400" b="1" i="1" u="none" strike="noStrike" smtClean="0">
                                        <a:solidFill>
                                          <a:srgbClr val="000000"/>
                                        </a:solidFill>
                                        <a:effectLst/>
                                        <a:latin typeface="Cambria Math" panose="02040503050406030204" pitchFamily="18" charset="0"/>
                                      </a:rPr>
                                      <m:t>𝒃</m:t>
                                    </m:r>
                                    <m:r>
                                      <a:rPr lang="en-AU" sz="1400" b="1" i="1" u="none" strike="noStrike" smtClean="0">
                                        <a:solidFill>
                                          <a:srgbClr val="000000"/>
                                        </a:solidFill>
                                        <a:effectLst/>
                                        <a:latin typeface="Cambria Math" panose="02040503050406030204" pitchFamily="18" charset="0"/>
                                      </a:rPr>
                                      <m:t>+</m:t>
                                    </m:r>
                                    <m:r>
                                      <a:rPr lang="en-AU" sz="1400" b="1" i="1" u="none" strike="noStrike" smtClean="0">
                                        <a:solidFill>
                                          <a:srgbClr val="000000"/>
                                        </a:solidFill>
                                        <a:effectLst/>
                                        <a:latin typeface="Cambria Math" panose="02040503050406030204" pitchFamily="18" charset="0"/>
                                      </a:rPr>
                                      <m:t>𝒄</m:t>
                                    </m:r>
                                  </m:den>
                                </m:f>
                              </m:oMath>
                            </m:oMathPara>
                          </a14:m>
                          <a:endParaRPr lang="en-AU" sz="1400" b="1"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715166108"/>
                      </a:ext>
                    </a:extLst>
                  </a:tr>
                  <a:tr h="432048">
                    <a:tc>
                      <a:txBody>
                        <a:bodyPr/>
                        <a:lstStyle/>
                        <a:p>
                          <a:pPr algn="l" fontAlgn="b"/>
                          <a:r>
                            <a:rPr lang="en-AU" sz="1400" b="1" u="none" strike="noStrike">
                              <a:effectLst/>
                            </a:rPr>
                            <a:t>Kulczynkski #1</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14:m>
                            <m:oMathPara xmlns:m="http://schemas.openxmlformats.org/officeDocument/2006/math">
                              <m:oMathParaPr>
                                <m:jc m:val="centerGroup"/>
                              </m:oMathParaPr>
                              <m:oMath xmlns:m="http://schemas.openxmlformats.org/officeDocument/2006/math">
                                <m:f>
                                  <m:fPr>
                                    <m:ctrlPr>
                                      <a:rPr lang="en-AU" sz="1400" b="1" i="1" u="none" strike="noStrike" smtClean="0">
                                        <a:solidFill>
                                          <a:srgbClr val="000000"/>
                                        </a:solidFill>
                                        <a:effectLst/>
                                        <a:latin typeface="Cambria Math" panose="02040503050406030204" pitchFamily="18" charset="0"/>
                                      </a:rPr>
                                    </m:ctrlPr>
                                  </m:fPr>
                                  <m:num>
                                    <m:r>
                                      <a:rPr lang="en-AU" sz="1400" b="1" i="1" u="none" strike="noStrike" smtClean="0">
                                        <a:solidFill>
                                          <a:srgbClr val="000000"/>
                                        </a:solidFill>
                                        <a:effectLst/>
                                        <a:latin typeface="Cambria Math" panose="02040503050406030204" pitchFamily="18" charset="0"/>
                                      </a:rPr>
                                      <m:t>𝒂</m:t>
                                    </m:r>
                                  </m:num>
                                  <m:den>
                                    <m:r>
                                      <a:rPr lang="en-AU" sz="1400" b="1" i="1" u="none" strike="noStrike" smtClean="0">
                                        <a:solidFill>
                                          <a:srgbClr val="000000"/>
                                        </a:solidFill>
                                        <a:effectLst/>
                                        <a:latin typeface="Cambria Math" panose="02040503050406030204" pitchFamily="18" charset="0"/>
                                      </a:rPr>
                                      <m:t>𝒃</m:t>
                                    </m:r>
                                    <m:r>
                                      <a:rPr lang="en-AU" sz="1400" b="1" i="1" u="none" strike="noStrike" smtClean="0">
                                        <a:solidFill>
                                          <a:srgbClr val="000000"/>
                                        </a:solidFill>
                                        <a:effectLst/>
                                        <a:latin typeface="Cambria Math" panose="02040503050406030204" pitchFamily="18" charset="0"/>
                                      </a:rPr>
                                      <m:t>+</m:t>
                                    </m:r>
                                    <m:r>
                                      <a:rPr lang="en-AU" sz="1400" b="1" i="1" u="none" strike="noStrike" smtClean="0">
                                        <a:solidFill>
                                          <a:srgbClr val="000000"/>
                                        </a:solidFill>
                                        <a:effectLst/>
                                        <a:latin typeface="Cambria Math" panose="02040503050406030204" pitchFamily="18" charset="0"/>
                                      </a:rPr>
                                      <m:t>𝒄</m:t>
                                    </m:r>
                                  </m:den>
                                </m:f>
                              </m:oMath>
                            </m:oMathPara>
                          </a14:m>
                          <a:endParaRPr lang="en-AU" sz="1400" b="1"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714920377"/>
                      </a:ext>
                    </a:extLst>
                  </a:tr>
                  <a:tr h="504056">
                    <a:tc>
                      <a:txBody>
                        <a:bodyPr/>
                        <a:lstStyle/>
                        <a:p>
                          <a:pPr algn="l" fontAlgn="b"/>
                          <a:r>
                            <a:rPr lang="en-AU" sz="1400" b="1" u="none" strike="noStrike" dirty="0" err="1">
                              <a:effectLst/>
                            </a:rPr>
                            <a:t>Kulczynkski</a:t>
                          </a:r>
                          <a:r>
                            <a:rPr lang="en-AU" sz="1400" b="1" u="none" strike="noStrike" dirty="0">
                              <a:effectLst/>
                            </a:rPr>
                            <a:t> #2</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AU" sz="1400" b="1" i="1" u="none" strike="noStrike" smtClean="0">
                                    <a:solidFill>
                                      <a:srgbClr val="000000"/>
                                    </a:solidFill>
                                    <a:effectLst/>
                                    <a:latin typeface="Cambria Math" panose="02040503050406030204" pitchFamily="18" charset="0"/>
                                  </a:rPr>
                                  <m:t>𝟎</m:t>
                                </m:r>
                                <m:r>
                                  <a:rPr lang="en-AU" sz="1400" b="1" i="1" u="none" strike="noStrike" smtClean="0">
                                    <a:solidFill>
                                      <a:srgbClr val="000000"/>
                                    </a:solidFill>
                                    <a:effectLst/>
                                    <a:latin typeface="Cambria Math" panose="02040503050406030204" pitchFamily="18" charset="0"/>
                                  </a:rPr>
                                  <m:t>.</m:t>
                                </m:r>
                                <m:r>
                                  <a:rPr lang="en-AU" sz="1400" b="1" i="1" u="none" strike="noStrike" smtClean="0">
                                    <a:solidFill>
                                      <a:srgbClr val="000000"/>
                                    </a:solidFill>
                                    <a:effectLst/>
                                    <a:latin typeface="Cambria Math" panose="02040503050406030204" pitchFamily="18" charset="0"/>
                                  </a:rPr>
                                  <m:t>𝟓</m:t>
                                </m:r>
                                <m:d>
                                  <m:dPr>
                                    <m:ctrlPr>
                                      <a:rPr lang="en-AU" sz="1400" b="1" i="1" u="none" strike="noStrike" smtClean="0">
                                        <a:solidFill>
                                          <a:srgbClr val="000000"/>
                                        </a:solidFill>
                                        <a:effectLst/>
                                        <a:latin typeface="Cambria Math" panose="02040503050406030204" pitchFamily="18" charset="0"/>
                                      </a:rPr>
                                    </m:ctrlPr>
                                  </m:dPr>
                                  <m:e>
                                    <m:f>
                                      <m:fPr>
                                        <m:ctrlPr>
                                          <a:rPr lang="en-AU" sz="1400" b="1" i="1" u="none" strike="noStrike" smtClean="0">
                                            <a:solidFill>
                                              <a:srgbClr val="000000"/>
                                            </a:solidFill>
                                            <a:effectLst/>
                                            <a:latin typeface="Cambria Math" panose="02040503050406030204" pitchFamily="18" charset="0"/>
                                          </a:rPr>
                                        </m:ctrlPr>
                                      </m:fPr>
                                      <m:num>
                                        <m:r>
                                          <a:rPr lang="en-AU" sz="1400" b="1" i="1" u="none" strike="noStrike" smtClean="0">
                                            <a:solidFill>
                                              <a:srgbClr val="000000"/>
                                            </a:solidFill>
                                            <a:effectLst/>
                                            <a:latin typeface="Cambria Math" panose="02040503050406030204" pitchFamily="18" charset="0"/>
                                          </a:rPr>
                                          <m:t>𝒂</m:t>
                                        </m:r>
                                      </m:num>
                                      <m:den>
                                        <m:r>
                                          <a:rPr lang="en-AU" sz="1400" b="1" i="1" u="none" strike="noStrike" smtClean="0">
                                            <a:solidFill>
                                              <a:srgbClr val="000000"/>
                                            </a:solidFill>
                                            <a:effectLst/>
                                            <a:latin typeface="Cambria Math" panose="02040503050406030204" pitchFamily="18" charset="0"/>
                                          </a:rPr>
                                          <m:t>𝒂</m:t>
                                        </m:r>
                                        <m:r>
                                          <a:rPr lang="en-AU" sz="1400" b="1" i="1" u="none" strike="noStrike" smtClean="0">
                                            <a:solidFill>
                                              <a:srgbClr val="000000"/>
                                            </a:solidFill>
                                            <a:effectLst/>
                                            <a:latin typeface="Cambria Math" panose="02040503050406030204" pitchFamily="18" charset="0"/>
                                          </a:rPr>
                                          <m:t>+</m:t>
                                        </m:r>
                                        <m:r>
                                          <a:rPr lang="en-AU" sz="1400" b="1" i="1" u="none" strike="noStrike" smtClean="0">
                                            <a:solidFill>
                                              <a:srgbClr val="000000"/>
                                            </a:solidFill>
                                            <a:effectLst/>
                                            <a:latin typeface="Cambria Math" panose="02040503050406030204" pitchFamily="18" charset="0"/>
                                          </a:rPr>
                                          <m:t>𝒃</m:t>
                                        </m:r>
                                      </m:den>
                                    </m:f>
                                    <m:r>
                                      <a:rPr lang="en-AU" sz="1400" b="1" i="1" u="none" strike="noStrike" smtClean="0">
                                        <a:solidFill>
                                          <a:srgbClr val="000000"/>
                                        </a:solidFill>
                                        <a:effectLst/>
                                        <a:latin typeface="Cambria Math" panose="02040503050406030204" pitchFamily="18" charset="0"/>
                                      </a:rPr>
                                      <m:t>+</m:t>
                                    </m:r>
                                    <m:f>
                                      <m:fPr>
                                        <m:ctrlPr>
                                          <a:rPr lang="en-AU" sz="1400" b="1" i="1" u="none" strike="noStrike" smtClean="0">
                                            <a:solidFill>
                                              <a:srgbClr val="000000"/>
                                            </a:solidFill>
                                            <a:effectLst/>
                                            <a:latin typeface="Cambria Math" panose="02040503050406030204" pitchFamily="18" charset="0"/>
                                          </a:rPr>
                                        </m:ctrlPr>
                                      </m:fPr>
                                      <m:num>
                                        <m:r>
                                          <a:rPr lang="en-AU" sz="1400" b="1" i="1" u="none" strike="noStrike" smtClean="0">
                                            <a:solidFill>
                                              <a:srgbClr val="000000"/>
                                            </a:solidFill>
                                            <a:effectLst/>
                                            <a:latin typeface="Cambria Math" panose="02040503050406030204" pitchFamily="18" charset="0"/>
                                          </a:rPr>
                                          <m:t>𝒂</m:t>
                                        </m:r>
                                      </m:num>
                                      <m:den>
                                        <m:r>
                                          <a:rPr lang="en-AU" sz="1400" b="1" i="1" u="none" strike="noStrike" smtClean="0">
                                            <a:solidFill>
                                              <a:srgbClr val="000000"/>
                                            </a:solidFill>
                                            <a:effectLst/>
                                            <a:latin typeface="Cambria Math" panose="02040503050406030204" pitchFamily="18" charset="0"/>
                                          </a:rPr>
                                          <m:t>𝒂</m:t>
                                        </m:r>
                                        <m:r>
                                          <a:rPr lang="en-AU" sz="1400" b="1" i="1" u="none" strike="noStrike" smtClean="0">
                                            <a:solidFill>
                                              <a:srgbClr val="000000"/>
                                            </a:solidFill>
                                            <a:effectLst/>
                                            <a:latin typeface="Cambria Math" panose="02040503050406030204" pitchFamily="18" charset="0"/>
                                          </a:rPr>
                                          <m:t>+</m:t>
                                        </m:r>
                                        <m:r>
                                          <a:rPr lang="en-AU" sz="1400" b="1" i="1" u="none" strike="noStrike" smtClean="0">
                                            <a:solidFill>
                                              <a:srgbClr val="000000"/>
                                            </a:solidFill>
                                            <a:effectLst/>
                                            <a:latin typeface="Cambria Math" panose="02040503050406030204" pitchFamily="18" charset="0"/>
                                          </a:rPr>
                                          <m:t>𝒄</m:t>
                                        </m:r>
                                      </m:den>
                                    </m:f>
                                  </m:e>
                                </m:d>
                              </m:oMath>
                            </m:oMathPara>
                          </a14:m>
                          <a:endParaRPr lang="en-AU" sz="1400" b="1"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242470143"/>
                      </a:ext>
                    </a:extLst>
                  </a:tr>
                  <a:tr h="504056">
                    <a:tc>
                      <a:txBody>
                        <a:bodyPr/>
                        <a:lstStyle/>
                        <a:p>
                          <a:pPr algn="l" fontAlgn="b"/>
                          <a:r>
                            <a:rPr lang="en-AU" sz="1400" b="1" u="none" strike="noStrike" dirty="0">
                              <a:effectLst/>
                            </a:rPr>
                            <a:t>Sorenson (or Dice)</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l" fontAlgn="b"/>
                          <a14:m>
                            <m:oMathPara xmlns:m="http://schemas.openxmlformats.org/officeDocument/2006/math">
                              <m:oMathParaPr>
                                <m:jc m:val="centerGroup"/>
                              </m:oMathParaPr>
                              <m:oMath xmlns:m="http://schemas.openxmlformats.org/officeDocument/2006/math">
                                <m:f>
                                  <m:fPr>
                                    <m:ctrlPr>
                                      <a:rPr lang="en-AU" sz="1400" b="1" i="1" u="none" strike="noStrike" smtClean="0">
                                        <a:solidFill>
                                          <a:srgbClr val="000000"/>
                                        </a:solidFill>
                                        <a:effectLst/>
                                        <a:latin typeface="Cambria Math" panose="02040503050406030204" pitchFamily="18" charset="0"/>
                                      </a:rPr>
                                    </m:ctrlPr>
                                  </m:fPr>
                                  <m:num>
                                    <m:r>
                                      <a:rPr lang="en-AU" sz="1400" b="1" i="1" u="none" strike="noStrike" smtClean="0">
                                        <a:solidFill>
                                          <a:srgbClr val="000000"/>
                                        </a:solidFill>
                                        <a:effectLst/>
                                        <a:latin typeface="Cambria Math" panose="02040503050406030204" pitchFamily="18" charset="0"/>
                                      </a:rPr>
                                      <m:t>𝟐</m:t>
                                    </m:r>
                                    <m:r>
                                      <a:rPr lang="en-AU" sz="1400" b="1" i="1" u="none" strike="noStrike" smtClean="0">
                                        <a:solidFill>
                                          <a:srgbClr val="000000"/>
                                        </a:solidFill>
                                        <a:effectLst/>
                                        <a:latin typeface="Cambria Math" panose="02040503050406030204" pitchFamily="18" charset="0"/>
                                      </a:rPr>
                                      <m:t>𝒂</m:t>
                                    </m:r>
                                  </m:num>
                                  <m:den>
                                    <m:r>
                                      <a:rPr lang="en-AU" sz="1400" b="1" i="1" u="none" strike="noStrike" smtClean="0">
                                        <a:solidFill>
                                          <a:srgbClr val="000000"/>
                                        </a:solidFill>
                                        <a:effectLst/>
                                        <a:latin typeface="Cambria Math" panose="02040503050406030204" pitchFamily="18" charset="0"/>
                                      </a:rPr>
                                      <m:t>𝟐</m:t>
                                    </m:r>
                                    <m:r>
                                      <a:rPr lang="en-AU" sz="1400" b="1" i="1" u="none" strike="noStrike" smtClean="0">
                                        <a:solidFill>
                                          <a:srgbClr val="000000"/>
                                        </a:solidFill>
                                        <a:effectLst/>
                                        <a:latin typeface="Cambria Math" panose="02040503050406030204" pitchFamily="18" charset="0"/>
                                      </a:rPr>
                                      <m:t>𝒂</m:t>
                                    </m:r>
                                    <m:r>
                                      <a:rPr lang="en-AU" sz="1400" b="1" i="1" u="none" strike="noStrike" smtClean="0">
                                        <a:solidFill>
                                          <a:srgbClr val="000000"/>
                                        </a:solidFill>
                                        <a:effectLst/>
                                        <a:latin typeface="Cambria Math" panose="02040503050406030204" pitchFamily="18" charset="0"/>
                                      </a:rPr>
                                      <m:t>+</m:t>
                                    </m:r>
                                    <m:r>
                                      <a:rPr lang="en-AU" sz="1400" b="1" i="1" u="none" strike="noStrike" smtClean="0">
                                        <a:solidFill>
                                          <a:srgbClr val="000000"/>
                                        </a:solidFill>
                                        <a:effectLst/>
                                        <a:latin typeface="Cambria Math" panose="02040503050406030204" pitchFamily="18" charset="0"/>
                                      </a:rPr>
                                      <m:t>𝒃</m:t>
                                    </m:r>
                                    <m:r>
                                      <a:rPr lang="en-AU" sz="1400" b="1" i="1" u="none" strike="noStrike" smtClean="0">
                                        <a:solidFill>
                                          <a:srgbClr val="000000"/>
                                        </a:solidFill>
                                        <a:effectLst/>
                                        <a:latin typeface="Cambria Math" panose="02040503050406030204" pitchFamily="18" charset="0"/>
                                      </a:rPr>
                                      <m:t>+</m:t>
                                    </m:r>
                                    <m:r>
                                      <a:rPr lang="en-AU" sz="1400" b="1" i="1" u="none" strike="noStrike" smtClean="0">
                                        <a:solidFill>
                                          <a:srgbClr val="000000"/>
                                        </a:solidFill>
                                        <a:effectLst/>
                                        <a:latin typeface="Cambria Math" panose="02040503050406030204" pitchFamily="18" charset="0"/>
                                      </a:rPr>
                                      <m:t>𝒄</m:t>
                                    </m:r>
                                  </m:den>
                                </m:f>
                              </m:oMath>
                            </m:oMathPara>
                          </a14:m>
                          <a:endParaRPr lang="en-AU" sz="1400" b="1"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504503746"/>
                      </a:ext>
                    </a:extLst>
                  </a:tr>
                  <a:tr h="504056">
                    <a:tc>
                      <a:txBody>
                        <a:bodyPr/>
                        <a:lstStyle/>
                        <a:p>
                          <a:pPr algn="l" fontAlgn="b"/>
                          <a:r>
                            <a:rPr lang="en-AU" sz="1400" b="1" u="none" strike="noStrike" dirty="0" err="1">
                              <a:effectLst/>
                            </a:rPr>
                            <a:t>Sokal</a:t>
                          </a:r>
                          <a:r>
                            <a:rPr lang="en-AU" sz="1400" b="1" u="none" strike="noStrike" dirty="0">
                              <a:effectLst/>
                            </a:rPr>
                            <a:t> and </a:t>
                          </a:r>
                          <a:r>
                            <a:rPr lang="en-AU" sz="1400" b="1" u="none" strike="noStrike" dirty="0" err="1">
                              <a:effectLst/>
                            </a:rPr>
                            <a:t>Sneath</a:t>
                          </a:r>
                          <a:r>
                            <a:rPr lang="en-AU" sz="1400" b="1" u="none" strike="noStrike" dirty="0">
                              <a:effectLst/>
                            </a:rPr>
                            <a:t> #1</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l" fontAlgn="b"/>
                          <a14:m>
                            <m:oMathPara xmlns:m="http://schemas.openxmlformats.org/officeDocument/2006/math">
                              <m:oMathParaPr>
                                <m:jc m:val="centerGroup"/>
                              </m:oMathParaPr>
                              <m:oMath xmlns:m="http://schemas.openxmlformats.org/officeDocument/2006/math">
                                <m:f>
                                  <m:fPr>
                                    <m:ctrlPr>
                                      <a:rPr lang="en-AU" sz="1400" b="1" i="1" u="none" strike="noStrike" smtClean="0">
                                        <a:solidFill>
                                          <a:srgbClr val="000000"/>
                                        </a:solidFill>
                                        <a:effectLst/>
                                        <a:latin typeface="Cambria Math" panose="02040503050406030204" pitchFamily="18" charset="0"/>
                                      </a:rPr>
                                    </m:ctrlPr>
                                  </m:fPr>
                                  <m:num>
                                    <m:r>
                                      <a:rPr lang="en-AU" sz="1400" b="1" i="1" u="none" strike="noStrike" smtClean="0">
                                        <a:solidFill>
                                          <a:srgbClr val="000000"/>
                                        </a:solidFill>
                                        <a:effectLst/>
                                        <a:latin typeface="Cambria Math" panose="02040503050406030204" pitchFamily="18" charset="0"/>
                                      </a:rPr>
                                      <m:t>𝒂</m:t>
                                    </m:r>
                                  </m:num>
                                  <m:den>
                                    <m:r>
                                      <a:rPr lang="en-AU" sz="1400" b="1" i="1" u="none" strike="noStrike" smtClean="0">
                                        <a:solidFill>
                                          <a:srgbClr val="000000"/>
                                        </a:solidFill>
                                        <a:effectLst/>
                                        <a:latin typeface="Cambria Math" panose="02040503050406030204" pitchFamily="18" charset="0"/>
                                      </a:rPr>
                                      <m:t>𝒂</m:t>
                                    </m:r>
                                    <m:r>
                                      <a:rPr lang="en-AU" sz="1400" b="1" i="1" u="none" strike="noStrike" smtClean="0">
                                        <a:solidFill>
                                          <a:srgbClr val="000000"/>
                                        </a:solidFill>
                                        <a:effectLst/>
                                        <a:latin typeface="Cambria Math" panose="02040503050406030204" pitchFamily="18" charset="0"/>
                                      </a:rPr>
                                      <m:t>+</m:t>
                                    </m:r>
                                    <m:r>
                                      <a:rPr lang="en-AU" sz="1400" b="1" i="1" u="none" strike="noStrike" smtClean="0">
                                        <a:solidFill>
                                          <a:srgbClr val="000000"/>
                                        </a:solidFill>
                                        <a:effectLst/>
                                        <a:latin typeface="Cambria Math" panose="02040503050406030204" pitchFamily="18" charset="0"/>
                                      </a:rPr>
                                      <m:t>𝟐</m:t>
                                    </m:r>
                                    <m:d>
                                      <m:dPr>
                                        <m:ctrlPr>
                                          <a:rPr lang="en-AU" sz="1400" b="1" i="1" u="none" strike="noStrike" smtClean="0">
                                            <a:solidFill>
                                              <a:srgbClr val="000000"/>
                                            </a:solidFill>
                                            <a:effectLst/>
                                            <a:latin typeface="Cambria Math" panose="02040503050406030204" pitchFamily="18" charset="0"/>
                                          </a:rPr>
                                        </m:ctrlPr>
                                      </m:dPr>
                                      <m:e>
                                        <m:r>
                                          <a:rPr lang="en-AU" sz="1400" b="1" i="1" u="none" strike="noStrike" smtClean="0">
                                            <a:solidFill>
                                              <a:srgbClr val="000000"/>
                                            </a:solidFill>
                                            <a:effectLst/>
                                            <a:latin typeface="Cambria Math" panose="02040503050406030204" pitchFamily="18" charset="0"/>
                                          </a:rPr>
                                          <m:t>𝒃</m:t>
                                        </m:r>
                                        <m:r>
                                          <a:rPr lang="en-AU" sz="1400" b="1" i="1" u="none" strike="noStrike" smtClean="0">
                                            <a:solidFill>
                                              <a:srgbClr val="000000"/>
                                            </a:solidFill>
                                            <a:effectLst/>
                                            <a:latin typeface="Cambria Math" panose="02040503050406030204" pitchFamily="18" charset="0"/>
                                          </a:rPr>
                                          <m:t>+</m:t>
                                        </m:r>
                                        <m:r>
                                          <a:rPr lang="en-AU" sz="1400" b="1" i="1" u="none" strike="noStrike" smtClean="0">
                                            <a:solidFill>
                                              <a:srgbClr val="000000"/>
                                            </a:solidFill>
                                            <a:effectLst/>
                                            <a:latin typeface="Cambria Math" panose="02040503050406030204" pitchFamily="18" charset="0"/>
                                          </a:rPr>
                                          <m:t>𝒄</m:t>
                                        </m:r>
                                      </m:e>
                                    </m:d>
                                  </m:den>
                                </m:f>
                              </m:oMath>
                            </m:oMathPara>
                          </a14:m>
                          <a:endParaRPr lang="en-AU" sz="1400" b="1"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543019414"/>
                      </a:ext>
                    </a:extLst>
                  </a:tr>
                </a:tbl>
              </a:graphicData>
            </a:graphic>
          </p:graphicFrame>
        </mc:Choice>
        <mc:Fallback xmlns="">
          <p:graphicFrame>
            <p:nvGraphicFramePr>
              <p:cNvPr id="11" name="Table 10">
                <a:extLst>
                  <a:ext uri="{FF2B5EF4-FFF2-40B4-BE49-F238E27FC236}">
                    <a16:creationId xmlns:a16="http://schemas.microsoft.com/office/drawing/2014/main" id="{DCD35334-055E-41C9-8581-B5855404EE1E}"/>
                  </a:ext>
                </a:extLst>
              </p:cNvPr>
              <p:cNvGraphicFramePr>
                <a:graphicFrameLocks noGrp="1"/>
              </p:cNvGraphicFramePr>
              <p:nvPr>
                <p:extLst>
                  <p:ext uri="{D42A27DB-BD31-4B8C-83A1-F6EECF244321}">
                    <p14:modId xmlns:p14="http://schemas.microsoft.com/office/powerpoint/2010/main" val="1390851420"/>
                  </p:ext>
                </p:extLst>
              </p:nvPr>
            </p:nvGraphicFramePr>
            <p:xfrm>
              <a:off x="3863751" y="4220498"/>
              <a:ext cx="4464496" cy="2367082"/>
            </p:xfrm>
            <a:graphic>
              <a:graphicData uri="http://schemas.openxmlformats.org/drawingml/2006/table">
                <a:tbl>
                  <a:tblPr>
                    <a:tableStyleId>{5C22544A-7EE6-4342-B048-85BDC9FD1C3A}</a:tableStyleId>
                  </a:tblPr>
                  <a:tblGrid>
                    <a:gridCol w="1872208">
                      <a:extLst>
                        <a:ext uri="{9D8B030D-6E8A-4147-A177-3AD203B41FA5}">
                          <a16:colId xmlns:a16="http://schemas.microsoft.com/office/drawing/2014/main" val="2798894664"/>
                        </a:ext>
                      </a:extLst>
                    </a:gridCol>
                    <a:gridCol w="2592288">
                      <a:extLst>
                        <a:ext uri="{9D8B030D-6E8A-4147-A177-3AD203B41FA5}">
                          <a16:colId xmlns:a16="http://schemas.microsoft.com/office/drawing/2014/main" val="1379239042"/>
                        </a:ext>
                      </a:extLst>
                    </a:gridCol>
                  </a:tblGrid>
                  <a:tr h="422866">
                    <a:tc>
                      <a:txBody>
                        <a:bodyPr/>
                        <a:lstStyle/>
                        <a:p>
                          <a:pPr algn="l" fontAlgn="b"/>
                          <a:r>
                            <a:rPr lang="en-AU" sz="1400" b="1" u="none" strike="noStrike">
                              <a:effectLst/>
                            </a:rPr>
                            <a:t>Jaccard</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endParaRPr lang="en-US"/>
                        </a:p>
                      </a:txBody>
                      <a:tcPr marL="9525" marR="9525" marT="9525" marB="0" anchor="ctr">
                        <a:blipFill>
                          <a:blip r:embed="rId4"/>
                          <a:stretch>
                            <a:fillRect l="-72535" t="-1449" r="-469" b="-466667"/>
                          </a:stretch>
                        </a:blipFill>
                      </a:tcPr>
                    </a:tc>
                    <a:extLst>
                      <a:ext uri="{0D108BD9-81ED-4DB2-BD59-A6C34878D82A}">
                        <a16:rowId xmlns:a16="http://schemas.microsoft.com/office/drawing/2014/main" val="715166108"/>
                      </a:ext>
                    </a:extLst>
                  </a:tr>
                  <a:tr h="432048">
                    <a:tc>
                      <a:txBody>
                        <a:bodyPr/>
                        <a:lstStyle/>
                        <a:p>
                          <a:pPr algn="l" fontAlgn="b"/>
                          <a:r>
                            <a:rPr lang="en-AU" sz="1400" b="1" u="none" strike="noStrike">
                              <a:effectLst/>
                            </a:rPr>
                            <a:t>Kulczynkski #1</a:t>
                          </a:r>
                          <a:endParaRPr lang="en-AU" sz="1400" b="1" i="0" u="none" strike="noStrike">
                            <a:solidFill>
                              <a:srgbClr val="000000"/>
                            </a:solidFill>
                            <a:effectLst/>
                            <a:latin typeface="Calibri" panose="020F0502020204030204" pitchFamily="34" charset="0"/>
                          </a:endParaRPr>
                        </a:p>
                      </a:txBody>
                      <a:tcPr marL="9525" marR="9525" marT="9525" marB="0" anchor="ctr"/>
                    </a:tc>
                    <a:tc>
                      <a:txBody>
                        <a:bodyPr/>
                        <a:lstStyle/>
                        <a:p>
                          <a:endParaRPr lang="en-US"/>
                        </a:p>
                      </a:txBody>
                      <a:tcPr marL="9525" marR="9525" marT="9525" marB="0" anchor="ctr">
                        <a:blipFill>
                          <a:blip r:embed="rId4"/>
                          <a:stretch>
                            <a:fillRect l="-72535" t="-98592" r="-469" b="-353521"/>
                          </a:stretch>
                        </a:blipFill>
                      </a:tcPr>
                    </a:tc>
                    <a:extLst>
                      <a:ext uri="{0D108BD9-81ED-4DB2-BD59-A6C34878D82A}">
                        <a16:rowId xmlns:a16="http://schemas.microsoft.com/office/drawing/2014/main" val="714920377"/>
                      </a:ext>
                    </a:extLst>
                  </a:tr>
                  <a:tr h="504056">
                    <a:tc>
                      <a:txBody>
                        <a:bodyPr/>
                        <a:lstStyle/>
                        <a:p>
                          <a:pPr algn="l" fontAlgn="b"/>
                          <a:r>
                            <a:rPr lang="en-AU" sz="1400" b="1" u="none" strike="noStrike" dirty="0" err="1">
                              <a:effectLst/>
                            </a:rPr>
                            <a:t>Kulczynkski</a:t>
                          </a:r>
                          <a:r>
                            <a:rPr lang="en-AU" sz="1400" b="1" u="none" strike="noStrike" dirty="0">
                              <a:effectLst/>
                            </a:rPr>
                            <a:t> #2</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endParaRPr lang="en-US"/>
                        </a:p>
                      </a:txBody>
                      <a:tcPr marL="9525" marR="9525" marT="9525" marB="0" anchor="ctr">
                        <a:blipFill>
                          <a:blip r:embed="rId4"/>
                          <a:stretch>
                            <a:fillRect l="-72535" t="-169880" r="-469" b="-202410"/>
                          </a:stretch>
                        </a:blipFill>
                      </a:tcPr>
                    </a:tc>
                    <a:extLst>
                      <a:ext uri="{0D108BD9-81ED-4DB2-BD59-A6C34878D82A}">
                        <a16:rowId xmlns:a16="http://schemas.microsoft.com/office/drawing/2014/main" val="4242470143"/>
                      </a:ext>
                    </a:extLst>
                  </a:tr>
                  <a:tr h="504056">
                    <a:tc>
                      <a:txBody>
                        <a:bodyPr/>
                        <a:lstStyle/>
                        <a:p>
                          <a:pPr algn="l" fontAlgn="b"/>
                          <a:r>
                            <a:rPr lang="en-AU" sz="1400" b="1" u="none" strike="noStrike" dirty="0">
                              <a:effectLst/>
                            </a:rPr>
                            <a:t>Sorenson (or Dice)</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endParaRPr lang="en-US"/>
                        </a:p>
                      </a:txBody>
                      <a:tcPr marL="9525" marR="9525" marT="9525" marB="0" anchor="ctr">
                        <a:blipFill>
                          <a:blip r:embed="rId4"/>
                          <a:stretch>
                            <a:fillRect l="-72535" t="-269880" r="-469" b="-102410"/>
                          </a:stretch>
                        </a:blipFill>
                      </a:tcPr>
                    </a:tc>
                    <a:extLst>
                      <a:ext uri="{0D108BD9-81ED-4DB2-BD59-A6C34878D82A}">
                        <a16:rowId xmlns:a16="http://schemas.microsoft.com/office/drawing/2014/main" val="3504503746"/>
                      </a:ext>
                    </a:extLst>
                  </a:tr>
                  <a:tr h="504056">
                    <a:tc>
                      <a:txBody>
                        <a:bodyPr/>
                        <a:lstStyle/>
                        <a:p>
                          <a:pPr algn="l" fontAlgn="b"/>
                          <a:r>
                            <a:rPr lang="en-AU" sz="1400" b="1" u="none" strike="noStrike" dirty="0" err="1">
                              <a:effectLst/>
                            </a:rPr>
                            <a:t>Sokal</a:t>
                          </a:r>
                          <a:r>
                            <a:rPr lang="en-AU" sz="1400" b="1" u="none" strike="noStrike" dirty="0">
                              <a:effectLst/>
                            </a:rPr>
                            <a:t> and </a:t>
                          </a:r>
                          <a:r>
                            <a:rPr lang="en-AU" sz="1400" b="1" u="none" strike="noStrike" dirty="0" err="1">
                              <a:effectLst/>
                            </a:rPr>
                            <a:t>Sneath</a:t>
                          </a:r>
                          <a:r>
                            <a:rPr lang="en-AU" sz="1400" b="1" u="none" strike="noStrike" dirty="0">
                              <a:effectLst/>
                            </a:rPr>
                            <a:t> #1</a:t>
                          </a:r>
                          <a:endParaRPr lang="en-AU" sz="1400" b="1" i="0" u="none" strike="noStrike" dirty="0">
                            <a:solidFill>
                              <a:srgbClr val="000000"/>
                            </a:solidFill>
                            <a:effectLst/>
                            <a:latin typeface="Calibri" panose="020F0502020204030204" pitchFamily="34" charset="0"/>
                          </a:endParaRPr>
                        </a:p>
                      </a:txBody>
                      <a:tcPr marL="9525" marR="9525" marT="9525" marB="0" anchor="ctr"/>
                    </a:tc>
                    <a:tc>
                      <a:txBody>
                        <a:bodyPr/>
                        <a:lstStyle/>
                        <a:p>
                          <a:endParaRPr lang="en-US"/>
                        </a:p>
                      </a:txBody>
                      <a:tcPr marL="9525" marR="9525" marT="9525" marB="0" anchor="ctr">
                        <a:blipFill>
                          <a:blip r:embed="rId4"/>
                          <a:stretch>
                            <a:fillRect l="-72535" t="-369880" r="-469" b="-2410"/>
                          </a:stretch>
                        </a:blipFill>
                      </a:tcPr>
                    </a:tc>
                    <a:extLst>
                      <a:ext uri="{0D108BD9-81ED-4DB2-BD59-A6C34878D82A}">
                        <a16:rowId xmlns:a16="http://schemas.microsoft.com/office/drawing/2014/main" val="1543019414"/>
                      </a:ext>
                    </a:extLst>
                  </a:tr>
                </a:tbl>
              </a:graphicData>
            </a:graphic>
          </p:graphicFrame>
        </mc:Fallback>
      </mc:AlternateContent>
    </p:spTree>
    <p:extLst>
      <p:ext uri="{BB962C8B-B14F-4D97-AF65-F5344CB8AC3E}">
        <p14:creationId xmlns:p14="http://schemas.microsoft.com/office/powerpoint/2010/main" val="13886601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PCA aims to describe the relationship between the samples based a set of their features.</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AU" sz="2400" dirty="0" err="1">
                <a:latin typeface="Cambria Math" panose="02040503050406030204" pitchFamily="18" charset="0"/>
                <a:ea typeface="Cambria Math" panose="02040503050406030204" pitchFamily="18" charset="0"/>
              </a:rPr>
              <a:t>PCoA</a:t>
            </a:r>
            <a:r>
              <a:rPr lang="en-AU" sz="2400" dirty="0">
                <a:latin typeface="Cambria Math" panose="02040503050406030204" pitchFamily="18" charset="0"/>
                <a:ea typeface="Cambria Math" panose="02040503050406030204" pitchFamily="18" charset="0"/>
              </a:rPr>
              <a:t> (or classical/metric multidimensional scaling) is primarily concern with similarity (based on some measure of distance/similarity) among the samples.</a:t>
            </a:r>
            <a:endParaRPr lang="en-US" sz="24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US"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US" sz="2400" dirty="0" err="1">
                <a:latin typeface="Cambria Math" panose="02040503050406030204" pitchFamily="18" charset="0"/>
                <a:ea typeface="Cambria Math" panose="02040503050406030204" pitchFamily="18" charset="0"/>
              </a:rPr>
              <a:t>PCoA</a:t>
            </a:r>
            <a:r>
              <a:rPr lang="en-US" sz="2400" dirty="0">
                <a:latin typeface="Cambria Math" panose="02040503050406030204" pitchFamily="18" charset="0"/>
                <a:ea typeface="Cambria Math" panose="02040503050406030204" pitchFamily="18" charset="0"/>
              </a:rPr>
              <a:t> is equivalent to PCA (vice versa) if Euclidean distance is used.</a:t>
            </a:r>
          </a:p>
          <a:p>
            <a:pPr marL="342900" indent="-342900">
              <a:buFont typeface="Wingdings" panose="05000000000000000000" pitchFamily="2" charset="2"/>
              <a:buChar char="Ø"/>
            </a:pPr>
            <a:endParaRPr lang="en-US"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US" sz="2400" dirty="0">
                <a:latin typeface="Cambria Math" panose="02040503050406030204" pitchFamily="18" charset="0"/>
                <a:ea typeface="Cambria Math" panose="02040503050406030204" pitchFamily="18" charset="0"/>
              </a:rPr>
              <a:t>Euclidean distance does not necessary work well for non-continuous data, and/or when there is a significant amount of zeros.</a:t>
            </a:r>
          </a:p>
          <a:p>
            <a:pPr marL="342900" indent="-342900">
              <a:buFont typeface="Wingdings" panose="05000000000000000000" pitchFamily="2" charset="2"/>
              <a:buChar char="Ø"/>
            </a:pPr>
            <a:endParaRPr lang="en-US"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US" sz="2400" dirty="0" err="1">
                <a:latin typeface="Cambria Math" panose="02040503050406030204" pitchFamily="18" charset="0"/>
                <a:ea typeface="Cambria Math" panose="02040503050406030204" pitchFamily="18" charset="0"/>
              </a:rPr>
              <a:t>PCoA</a:t>
            </a:r>
            <a:r>
              <a:rPr lang="en-US" sz="2400" dirty="0">
                <a:latin typeface="Cambria Math" panose="02040503050406030204" pitchFamily="18" charset="0"/>
                <a:ea typeface="Cambria Math" panose="02040503050406030204" pitchFamily="18" charset="0"/>
              </a:rPr>
              <a:t> allows one to work with other distance/similarity measures.</a:t>
            </a:r>
          </a:p>
          <a:p>
            <a:pPr marL="34290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p:txBody>
      </p:sp>
      <p:sp>
        <p:nvSpPr>
          <p:cNvPr id="6" name="Title 5"/>
          <p:cNvSpPr>
            <a:spLocks noGrp="1"/>
          </p:cNvSpPr>
          <p:nvPr>
            <p:ph type="title"/>
          </p:nvPr>
        </p:nvSpPr>
        <p:spPr/>
        <p:txBody>
          <a:bodyPr>
            <a:normAutofit/>
          </a:bodyPr>
          <a:lstStyle/>
          <a:p>
            <a:r>
              <a:rPr lang="en-US" sz="3200" dirty="0"/>
              <a:t>Principal Coordinate Analysis (</a:t>
            </a:r>
            <a:r>
              <a:rPr lang="en-US" sz="3200" dirty="0" err="1"/>
              <a:t>PCoA</a:t>
            </a:r>
            <a:r>
              <a:rPr lang="en-US" sz="3200" dirty="0"/>
              <a:t>)</a:t>
            </a:r>
          </a:p>
        </p:txBody>
      </p:sp>
    </p:spTree>
    <p:extLst>
      <p:ext uri="{BB962C8B-B14F-4D97-AF65-F5344CB8AC3E}">
        <p14:creationId xmlns:p14="http://schemas.microsoft.com/office/powerpoint/2010/main" val="31270384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pPr marL="342900" indent="-342900">
              <a:buFont typeface="Wingdings" panose="05000000000000000000" pitchFamily="2" charset="2"/>
              <a:buChar char="Ø"/>
            </a:pPr>
            <a:r>
              <a:rPr lang="en-AU" sz="2400" dirty="0" err="1">
                <a:latin typeface="Cambria Math" panose="02040503050406030204" pitchFamily="18" charset="0"/>
                <a:ea typeface="Cambria Math" panose="02040503050406030204" pitchFamily="18" charset="0"/>
              </a:rPr>
              <a:t>PCoA</a:t>
            </a:r>
            <a:r>
              <a:rPr lang="en-AU" sz="2400" dirty="0">
                <a:latin typeface="Cambria Math" panose="02040503050406030204" pitchFamily="18" charset="0"/>
                <a:ea typeface="Cambria Math" panose="02040503050406030204" pitchFamily="18" charset="0"/>
              </a:rPr>
              <a:t> works similarly to PCA, but takes in a distance matrix, instead of a covariance or correlation matrix.</a:t>
            </a:r>
          </a:p>
          <a:p>
            <a:pPr marL="34290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US" sz="2400" dirty="0">
                <a:latin typeface="Cambria Math" panose="02040503050406030204" pitchFamily="18" charset="0"/>
                <a:ea typeface="Cambria Math" panose="02040503050406030204" pitchFamily="18" charset="0"/>
              </a:rPr>
              <a:t>It then transform the distance matrix to a set of coordinates such that their Euclidean distances approximates the original distances as well as possible.</a:t>
            </a:r>
            <a:endParaRPr lang="en-US"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endParaRPr lang="en-US"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US" sz="2400" dirty="0">
                <a:latin typeface="Cambria Math" panose="02040503050406030204" pitchFamily="18" charset="0"/>
                <a:ea typeface="Cambria Math" panose="02040503050406030204" pitchFamily="18" charset="0"/>
              </a:rPr>
              <a:t>Once the mapping in done, it then performs PCA on the constructed coordinates.</a:t>
            </a:r>
          </a:p>
          <a:p>
            <a:pPr marL="342900" indent="-342900">
              <a:buFont typeface="Wingdings" panose="05000000000000000000" pitchFamily="2" charset="2"/>
              <a:buChar char="Ø"/>
            </a:pPr>
            <a:endParaRPr lang="en-US" sz="1000" dirty="0">
              <a:latin typeface="Cambria Math" panose="02040503050406030204" pitchFamily="18" charset="0"/>
              <a:ea typeface="Cambria Math" panose="02040503050406030204" pitchFamily="18" charset="0"/>
            </a:endParaRPr>
          </a:p>
          <a:p>
            <a:pPr marL="342900" indent="-342900">
              <a:buFont typeface="Wingdings" panose="05000000000000000000" pitchFamily="2" charset="2"/>
              <a:buChar char="Ø"/>
            </a:pPr>
            <a:r>
              <a:rPr lang="en-US" sz="2400" dirty="0">
                <a:latin typeface="Cambria Math" panose="02040503050406030204" pitchFamily="18" charset="0"/>
                <a:ea typeface="Cambria Math" panose="02040503050406030204" pitchFamily="18" charset="0"/>
              </a:rPr>
              <a:t>The goal of </a:t>
            </a:r>
            <a:r>
              <a:rPr lang="en-US" sz="2400" dirty="0" err="1">
                <a:latin typeface="Cambria Math" panose="02040503050406030204" pitchFamily="18" charset="0"/>
                <a:ea typeface="Cambria Math" panose="02040503050406030204" pitchFamily="18" charset="0"/>
              </a:rPr>
              <a:t>PCoA</a:t>
            </a:r>
            <a:r>
              <a:rPr lang="en-US" sz="2400" dirty="0">
                <a:latin typeface="Cambria Math" panose="02040503050406030204" pitchFamily="18" charset="0"/>
                <a:ea typeface="Cambria Math" panose="02040503050406030204" pitchFamily="18" charset="0"/>
              </a:rPr>
              <a:t> is preserve the original distances as well possible at lower dimensions.</a:t>
            </a:r>
          </a:p>
        </p:txBody>
      </p:sp>
      <p:sp>
        <p:nvSpPr>
          <p:cNvPr id="6" name="Title 5"/>
          <p:cNvSpPr>
            <a:spLocks noGrp="1"/>
          </p:cNvSpPr>
          <p:nvPr>
            <p:ph type="title"/>
          </p:nvPr>
        </p:nvSpPr>
        <p:spPr/>
        <p:txBody>
          <a:bodyPr>
            <a:normAutofit/>
          </a:bodyPr>
          <a:lstStyle/>
          <a:p>
            <a:r>
              <a:rPr lang="en-US" sz="3200" dirty="0"/>
              <a:t>Principal Coordinate Analysis (</a:t>
            </a:r>
            <a:r>
              <a:rPr lang="en-US" sz="3200" dirty="0" err="1"/>
              <a:t>PCoA</a:t>
            </a:r>
            <a:r>
              <a:rPr lang="en-US" sz="3200" dirty="0"/>
              <a:t>)</a:t>
            </a:r>
          </a:p>
        </p:txBody>
      </p:sp>
    </p:spTree>
    <p:extLst>
      <p:ext uri="{BB962C8B-B14F-4D97-AF65-F5344CB8AC3E}">
        <p14:creationId xmlns:p14="http://schemas.microsoft.com/office/powerpoint/2010/main" val="19937804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What is multivariate statistics?</a:t>
            </a:r>
            <a:endParaRPr lang="en-AU" sz="1000" dirty="0">
              <a:latin typeface="Cambria Math" panose="02040503050406030204" pitchFamily="18" charset="0"/>
              <a:ea typeface="Cambria Math" panose="02040503050406030204" pitchFamily="18" charset="0"/>
              <a:cs typeface="Times New Roman" pitchFamily="18" charset="0"/>
            </a:endParaRPr>
          </a:p>
          <a:p>
            <a:pPr marL="42545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rPr>
              <a:t>Univariate statistics refer to the analysis of a </a:t>
            </a:r>
            <a:r>
              <a:rPr lang="en-AU" sz="2000" b="1" i="1" dirty="0">
                <a:latin typeface="Cambria Math" panose="02040503050406030204" pitchFamily="18" charset="0"/>
                <a:ea typeface="Cambria Math" panose="02040503050406030204" pitchFamily="18" charset="0"/>
              </a:rPr>
              <a:t>single</a:t>
            </a:r>
            <a:r>
              <a:rPr lang="en-AU" sz="2000" dirty="0">
                <a:latin typeface="Cambria Math" panose="02040503050406030204" pitchFamily="18" charset="0"/>
                <a:ea typeface="Cambria Math" panose="02040503050406030204" pitchFamily="18" charset="0"/>
              </a:rPr>
              <a:t> feature or variable pertaining to the population of interest.</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42545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rPr>
              <a:t>Multivariate statistics involve the simultaneous observation and analysis of </a:t>
            </a:r>
            <a:r>
              <a:rPr lang="en-AU" sz="2000" b="1" i="1" dirty="0">
                <a:latin typeface="Cambria Math" panose="02040503050406030204" pitchFamily="18" charset="0"/>
                <a:ea typeface="Cambria Math" panose="02040503050406030204" pitchFamily="18" charset="0"/>
              </a:rPr>
              <a:t>more than one </a:t>
            </a:r>
            <a:r>
              <a:rPr lang="en-AU" sz="2000" dirty="0">
                <a:latin typeface="Cambria Math" panose="02040503050406030204" pitchFamily="18" charset="0"/>
                <a:ea typeface="Cambria Math" panose="02040503050406030204" pitchFamily="18" charset="0"/>
              </a:rPr>
              <a:t>variable</a:t>
            </a:r>
            <a:r>
              <a:rPr lang="en-AU" sz="2000" i="1" dirty="0">
                <a:latin typeface="Cambria Math" panose="02040503050406030204" pitchFamily="18" charset="0"/>
                <a:ea typeface="Cambria Math" panose="02040503050406030204" pitchFamily="18" charset="0"/>
              </a:rPr>
              <a:t>.</a:t>
            </a:r>
            <a:endParaRPr lang="en-AU" sz="2000" b="1" i="1" dirty="0">
              <a:latin typeface="Cambria Math" panose="02040503050406030204" pitchFamily="18" charset="0"/>
              <a:ea typeface="Cambria Math" panose="02040503050406030204" pitchFamily="18" charset="0"/>
            </a:endParaRP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42545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cs typeface="Times New Roman" pitchFamily="18" charset="0"/>
              </a:rPr>
              <a:t>Visualising two </a:t>
            </a:r>
            <a:r>
              <a:rPr lang="en-AU" sz="2000" dirty="0">
                <a:latin typeface="Cambria Math" panose="02040503050406030204" pitchFamily="18" charset="0"/>
                <a:ea typeface="Cambria Math" panose="02040503050406030204" pitchFamily="18" charset="0"/>
              </a:rPr>
              <a:t>variables</a:t>
            </a:r>
            <a:r>
              <a:rPr lang="en-AU" sz="2000" dirty="0">
                <a:latin typeface="Cambria Math" panose="02040503050406030204" pitchFamily="18" charset="0"/>
                <a:ea typeface="Cambria Math" panose="02040503050406030204" pitchFamily="18" charset="0"/>
                <a:cs typeface="Times New Roman" pitchFamily="18" charset="0"/>
              </a:rPr>
              <a:t> is achieved via scatter plots.</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cs typeface="Times New Roman" pitchFamily="18" charset="0"/>
            </a:endParaRPr>
          </a:p>
          <a:p>
            <a:pPr marL="425450" indent="-342900">
              <a:buFont typeface="Wingdings" panose="05000000000000000000" pitchFamily="2" charset="2"/>
              <a:buChar char="Ø"/>
            </a:pPr>
            <a:r>
              <a:rPr lang="en-AU" sz="2000" dirty="0">
                <a:latin typeface="Cambria Math" panose="02040503050406030204" pitchFamily="18" charset="0"/>
                <a:ea typeface="Cambria Math" panose="02040503050406030204" pitchFamily="18" charset="0"/>
                <a:cs typeface="Times New Roman" pitchFamily="18" charset="0"/>
              </a:rPr>
              <a:t>Visualising three or more </a:t>
            </a:r>
            <a:r>
              <a:rPr lang="en-AU" sz="2000" dirty="0">
                <a:latin typeface="Cambria Math" panose="02040503050406030204" pitchFamily="18" charset="0"/>
                <a:ea typeface="Cambria Math" panose="02040503050406030204" pitchFamily="18" charset="0"/>
              </a:rPr>
              <a:t>variables</a:t>
            </a:r>
            <a:r>
              <a:rPr lang="en-AU" sz="2000" dirty="0">
                <a:latin typeface="Cambria Math" panose="02040503050406030204" pitchFamily="18" charset="0"/>
                <a:ea typeface="Cambria Math" panose="02040503050406030204" pitchFamily="18" charset="0"/>
                <a:cs typeface="Times New Roman" pitchFamily="18" charset="0"/>
              </a:rPr>
              <a:t> simultaneously is more complicated.</a:t>
            </a:r>
          </a:p>
          <a:p>
            <a:pPr marL="1111233" lvl="1" indent="-342900"/>
            <a:r>
              <a:rPr lang="en-AU" sz="2000" dirty="0">
                <a:latin typeface="Cambria Math" panose="02040503050406030204" pitchFamily="18" charset="0"/>
                <a:ea typeface="Cambria Math" panose="02040503050406030204" pitchFamily="18" charset="0"/>
                <a:cs typeface="Times New Roman" pitchFamily="18" charset="0"/>
              </a:rPr>
              <a:t>We can visualise at most in 3-dimensions.</a:t>
            </a:r>
          </a:p>
          <a:p>
            <a:pPr marL="1111233" lvl="1" indent="-342900"/>
            <a:r>
              <a:rPr lang="en-AU" sz="2000" dirty="0">
                <a:latin typeface="Cambria Math" panose="02040503050406030204" pitchFamily="18" charset="0"/>
                <a:ea typeface="Cambria Math" panose="02040503050406030204" pitchFamily="18" charset="0"/>
                <a:cs typeface="Times New Roman" pitchFamily="18" charset="0"/>
              </a:rPr>
              <a:t>Bivariate and 3-D scatter plots are useful, but do not necessarily reveal the full multivariate relationships.</a:t>
            </a:r>
          </a:p>
          <a:p>
            <a:pPr marL="425450" indent="-342900">
              <a:buFont typeface="Wingdings" panose="05000000000000000000" pitchFamily="2" charset="2"/>
              <a:buChar char="Ø"/>
            </a:pPr>
            <a:endParaRPr lang="en-AU" sz="900" dirty="0">
              <a:latin typeface="Cambria Math" panose="02040503050406030204" pitchFamily="18" charset="0"/>
              <a:ea typeface="Cambria Math" panose="02040503050406030204" pitchFamily="18" charset="0"/>
              <a:cs typeface="Times New Roman" pitchFamily="18" charset="0"/>
            </a:endParaRPr>
          </a:p>
          <a:p>
            <a:pPr marL="82550"/>
            <a:endParaRPr lang="en-AU" sz="900" dirty="0">
              <a:latin typeface="Cambria Math" panose="02040503050406030204" pitchFamily="18" charset="0"/>
              <a:ea typeface="Cambria Math" panose="02040503050406030204" pitchFamily="18" charset="0"/>
              <a:cs typeface="Times New Roman" pitchFamily="18" charset="0"/>
            </a:endParaRPr>
          </a:p>
          <a:p>
            <a:pPr marL="82550"/>
            <a:endParaRPr lang="en-AU" sz="2000" dirty="0">
              <a:latin typeface="Cambria Math" panose="02040503050406030204" pitchFamily="18" charset="0"/>
              <a:ea typeface="Cambria Math" panose="02040503050406030204" pitchFamily="18" charset="0"/>
              <a:cs typeface="Times New Roman" pitchFamily="18" charset="0"/>
            </a:endParaRPr>
          </a:p>
        </p:txBody>
      </p:sp>
      <p:sp>
        <p:nvSpPr>
          <p:cNvPr id="6" name="Title 5"/>
          <p:cNvSpPr>
            <a:spLocks noGrp="1"/>
          </p:cNvSpPr>
          <p:nvPr>
            <p:ph type="title"/>
          </p:nvPr>
        </p:nvSpPr>
        <p:spPr/>
        <p:txBody>
          <a:bodyPr>
            <a:normAutofit/>
          </a:bodyPr>
          <a:lstStyle/>
          <a:p>
            <a:r>
              <a:rPr lang="en-US" sz="3200" dirty="0"/>
              <a:t>Multivariate Statistics</a:t>
            </a:r>
          </a:p>
        </p:txBody>
      </p:sp>
    </p:spTree>
    <p:extLst>
      <p:ext uri="{BB962C8B-B14F-4D97-AF65-F5344CB8AC3E}">
        <p14:creationId xmlns:p14="http://schemas.microsoft.com/office/powerpoint/2010/main" val="41749936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a:xfrm>
            <a:off x="1092200" y="1270969"/>
            <a:ext cx="9864725" cy="4990420"/>
          </a:xfrm>
        </p:spPr>
        <p:txBody>
          <a:bodyPr>
            <a:noAutofit/>
          </a:bodyPr>
          <a:lstStyle/>
          <a:p>
            <a:r>
              <a:rPr lang="en-US" sz="2400" b="1" dirty="0">
                <a:latin typeface="Cambria Math" panose="02040503050406030204" pitchFamily="18" charset="0"/>
                <a:ea typeface="Cambria Math" panose="02040503050406030204" pitchFamily="18" charset="0"/>
              </a:rPr>
              <a:t>Example Revisited:</a:t>
            </a:r>
          </a:p>
          <a:p>
            <a:r>
              <a:rPr lang="en-US" sz="2400" dirty="0">
                <a:latin typeface="Cambria Math" panose="02040503050406030204" pitchFamily="18" charset="0"/>
                <a:ea typeface="Cambria Math" panose="02040503050406030204" pitchFamily="18" charset="0"/>
              </a:rPr>
              <a:t>(a) PCA (Euclidean distance)                     (b) </a:t>
            </a:r>
            <a:r>
              <a:rPr lang="en-US" sz="2400" dirty="0" err="1">
                <a:latin typeface="Cambria Math" panose="02040503050406030204" pitchFamily="18" charset="0"/>
                <a:ea typeface="Cambria Math" panose="02040503050406030204" pitchFamily="18" charset="0"/>
              </a:rPr>
              <a:t>PCoA</a:t>
            </a:r>
            <a:r>
              <a:rPr lang="en-US" sz="2400" dirty="0">
                <a:latin typeface="Cambria Math" panose="02040503050406030204" pitchFamily="18" charset="0"/>
                <a:ea typeface="Cambria Math" panose="02040503050406030204" pitchFamily="18" charset="0"/>
              </a:rPr>
              <a:t> with Manhattan distance</a:t>
            </a:r>
          </a:p>
        </p:txBody>
      </p:sp>
      <p:sp>
        <p:nvSpPr>
          <p:cNvPr id="6" name="Title 5"/>
          <p:cNvSpPr>
            <a:spLocks noGrp="1"/>
          </p:cNvSpPr>
          <p:nvPr>
            <p:ph type="title"/>
          </p:nvPr>
        </p:nvSpPr>
        <p:spPr/>
        <p:txBody>
          <a:bodyPr>
            <a:normAutofit/>
          </a:bodyPr>
          <a:lstStyle/>
          <a:p>
            <a:r>
              <a:rPr lang="en-US" sz="3200" dirty="0"/>
              <a:t>Principal Coordinate Analysis (</a:t>
            </a:r>
            <a:r>
              <a:rPr lang="en-US" sz="3200" dirty="0" err="1"/>
              <a:t>PCoA</a:t>
            </a:r>
            <a:r>
              <a:rPr lang="en-US" sz="3200" dirty="0"/>
              <a:t>)</a:t>
            </a:r>
          </a:p>
        </p:txBody>
      </p:sp>
      <p:pic>
        <p:nvPicPr>
          <p:cNvPr id="2" name="Picture 1">
            <a:extLst>
              <a:ext uri="{FF2B5EF4-FFF2-40B4-BE49-F238E27FC236}">
                <a16:creationId xmlns:a16="http://schemas.microsoft.com/office/drawing/2014/main" id="{6988E6F6-F861-418F-A74D-B04922FEDED6}"/>
              </a:ext>
            </a:extLst>
          </p:cNvPr>
          <p:cNvPicPr>
            <a:picLocks noChangeAspect="1"/>
          </p:cNvPicPr>
          <p:nvPr/>
        </p:nvPicPr>
        <p:blipFill>
          <a:blip r:embed="rId3"/>
          <a:stretch>
            <a:fillRect/>
          </a:stretch>
        </p:blipFill>
        <p:spPr>
          <a:xfrm>
            <a:off x="6424358" y="2272629"/>
            <a:ext cx="4675442" cy="3849910"/>
          </a:xfrm>
          <a:prstGeom prst="rect">
            <a:avLst/>
          </a:prstGeom>
        </p:spPr>
      </p:pic>
      <p:pic>
        <p:nvPicPr>
          <p:cNvPr id="3" name="Picture 2">
            <a:extLst>
              <a:ext uri="{FF2B5EF4-FFF2-40B4-BE49-F238E27FC236}">
                <a16:creationId xmlns:a16="http://schemas.microsoft.com/office/drawing/2014/main" id="{716D8553-A695-403C-8BA2-B098606D63EC}"/>
              </a:ext>
            </a:extLst>
          </p:cNvPr>
          <p:cNvPicPr>
            <a:picLocks noChangeAspect="1"/>
          </p:cNvPicPr>
          <p:nvPr/>
        </p:nvPicPr>
        <p:blipFill>
          <a:blip r:embed="rId4"/>
          <a:stretch>
            <a:fillRect/>
          </a:stretch>
        </p:blipFill>
        <p:spPr>
          <a:xfrm>
            <a:off x="1406482" y="2291684"/>
            <a:ext cx="4636865" cy="3834479"/>
          </a:xfrm>
          <a:prstGeom prst="rect">
            <a:avLst/>
          </a:prstGeom>
        </p:spPr>
      </p:pic>
    </p:spTree>
    <p:extLst>
      <p:ext uri="{BB962C8B-B14F-4D97-AF65-F5344CB8AC3E}">
        <p14:creationId xmlns:p14="http://schemas.microsoft.com/office/powerpoint/2010/main" val="3138179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pPr marL="42545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A linear combination is a of creating a new variables by combining several variables through simple addition and/or subtractions of said variables, each of which is multiplied by a coefficient or a scalar value.</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42545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Suppose </a:t>
                </a:r>
                <a14:m>
                  <m:oMath xmlns:m="http://schemas.openxmlformats.org/officeDocument/2006/math">
                    <m:r>
                      <a:rPr lang="en-AU" sz="2400" i="1">
                        <a:latin typeface="Cambria Math" panose="02040503050406030204" pitchFamily="18" charset="0"/>
                        <a:ea typeface="Cambria Math" panose="02040503050406030204" pitchFamily="18" charset="0"/>
                      </a:rPr>
                      <m:t>𝑌</m:t>
                    </m:r>
                  </m:oMath>
                </a14:m>
                <a:r>
                  <a:rPr lang="en-AU" sz="2400" dirty="0">
                    <a:latin typeface="Cambria Math" panose="02040503050406030204" pitchFamily="18" charset="0"/>
                    <a:ea typeface="Cambria Math" panose="02040503050406030204" pitchFamily="18" charset="0"/>
                  </a:rPr>
                  <a:t> is a linear combination of set of </a:t>
                </a:r>
                <a14:m>
                  <m:oMath xmlns:m="http://schemas.openxmlformats.org/officeDocument/2006/math">
                    <m:r>
                      <a:rPr lang="en-AU" sz="2400" i="1">
                        <a:latin typeface="Cambria Math" panose="02040503050406030204" pitchFamily="18" charset="0"/>
                        <a:ea typeface="Cambria Math" panose="02040503050406030204" pitchFamily="18" charset="0"/>
                      </a:rPr>
                      <m:t>𝑝</m:t>
                    </m:r>
                  </m:oMath>
                </a14:m>
                <a:r>
                  <a:rPr lang="en-AU" sz="2400" dirty="0">
                    <a:latin typeface="Cambria Math" panose="02040503050406030204" pitchFamily="18" charset="0"/>
                    <a:ea typeface="Cambria Math" panose="02040503050406030204" pitchFamily="18" charset="0"/>
                  </a:rPr>
                  <a:t> variables, then it can be expressed as:</a:t>
                </a:r>
              </a:p>
              <a:p>
                <a:endParaRPr lang="en-AU" sz="900" dirty="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AU" sz="2400" i="1">
                          <a:latin typeface="Cambria Math" panose="02040503050406030204" pitchFamily="18" charset="0"/>
                          <a:ea typeface="Cambria Math" panose="02040503050406030204" pitchFamily="18" charset="0"/>
                        </a:rPr>
                        <m:t>𝑌</m:t>
                      </m:r>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1</m:t>
                          </m:r>
                        </m:sub>
                      </m:sSub>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2</m:t>
                          </m:r>
                        </m:sub>
                      </m:sSub>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𝑝</m:t>
                          </m:r>
                        </m:sub>
                      </m:sSub>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𝑝</m:t>
                          </m:r>
                        </m:sub>
                      </m:sSub>
                    </m:oMath>
                  </m:oMathPara>
                </a14:m>
                <a:endParaRPr lang="en-AU" sz="2400" dirty="0">
                  <a:latin typeface="Cambria Math" panose="02040503050406030204" pitchFamily="18" charset="0"/>
                  <a:ea typeface="Cambria Math" panose="02040503050406030204" pitchFamily="18" charset="0"/>
                </a:endParaRPr>
              </a:p>
              <a:p>
                <a:pPr>
                  <a:tabLst>
                    <a:tab pos="2600325" algn="l"/>
                  </a:tabLst>
                </a:pPr>
                <a:r>
                  <a:rPr lang="en-AU" sz="2400" dirty="0">
                    <a:latin typeface="Cambria Math" panose="02040503050406030204" pitchFamily="18" charset="0"/>
                    <a:ea typeface="Cambria Math" panose="02040503050406030204" pitchFamily="18" charset="0"/>
                  </a:rPr>
                  <a:t>	          </a:t>
                </a:r>
                <a14:m>
                  <m:oMath xmlns:m="http://schemas.openxmlformats.org/officeDocument/2006/math">
                    <m:r>
                      <a:rPr lang="en-AU" sz="2400" i="1">
                        <a:latin typeface="Cambria Math" panose="02040503050406030204" pitchFamily="18" charset="0"/>
                        <a:ea typeface="Cambria Math" panose="02040503050406030204" pitchFamily="18" charset="0"/>
                      </a:rPr>
                      <m:t>=</m:t>
                    </m:r>
                    <m:d>
                      <m:dPr>
                        <m:ctrlPr>
                          <a:rPr lang="en-AU" sz="2400" i="1">
                            <a:latin typeface="Cambria Math" panose="02040503050406030204" pitchFamily="18" charset="0"/>
                            <a:ea typeface="Cambria Math" panose="02040503050406030204" pitchFamily="18" charset="0"/>
                          </a:rPr>
                        </m:ctrlPr>
                      </m:dPr>
                      <m:e>
                        <m:m>
                          <m:mPr>
                            <m:mcs>
                              <m:mc>
                                <m:mcPr>
                                  <m:count m:val="4"/>
                                  <m:mcJc m:val="center"/>
                                </m:mcPr>
                              </m:mc>
                            </m:mcs>
                            <m:ctrlPr>
                              <a:rPr lang="en-AU" sz="2400" i="1">
                                <a:latin typeface="Cambria Math" panose="02040503050406030204" pitchFamily="18" charset="0"/>
                                <a:ea typeface="Cambria Math" panose="02040503050406030204" pitchFamily="18" charset="0"/>
                              </a:rPr>
                            </m:ctrlPr>
                          </m:mPr>
                          <m:m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1</m:t>
                                  </m:r>
                                </m:sub>
                              </m:sSub>
                            </m:e>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2</m:t>
                                  </m:r>
                                </m:sub>
                              </m:sSub>
                            </m:e>
                            <m:e>
                              <m:r>
                                <a:rPr lang="en-AU" sz="2400" i="1">
                                  <a:latin typeface="Cambria Math" panose="02040503050406030204" pitchFamily="18" charset="0"/>
                                  <a:ea typeface="Cambria Math" panose="02040503050406030204" pitchFamily="18" charset="0"/>
                                </a:rPr>
                                <m:t>⋯</m:t>
                              </m:r>
                            </m:e>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𝑝</m:t>
                                  </m:r>
                                </m:sub>
                              </m:sSub>
                            </m:e>
                          </m:mr>
                        </m:m>
                      </m:e>
                    </m:d>
                    <m:d>
                      <m:dPr>
                        <m:ctrlPr>
                          <a:rPr lang="en-AU" sz="2400" i="1">
                            <a:latin typeface="Cambria Math" panose="02040503050406030204" pitchFamily="18" charset="0"/>
                            <a:ea typeface="Cambria Math" panose="02040503050406030204" pitchFamily="18" charset="0"/>
                          </a:rPr>
                        </m:ctrlPr>
                      </m:dPr>
                      <m:e>
                        <m:m>
                          <m:mPr>
                            <m:mcs>
                              <m:mc>
                                <m:mcPr>
                                  <m:count m:val="1"/>
                                  <m:mcJc m:val="center"/>
                                </m:mcPr>
                              </m:mc>
                            </m:mcs>
                            <m:ctrlPr>
                              <a:rPr lang="en-AU" sz="2400" i="1">
                                <a:latin typeface="Cambria Math" panose="02040503050406030204" pitchFamily="18" charset="0"/>
                                <a:ea typeface="Cambria Math" panose="02040503050406030204" pitchFamily="18" charset="0"/>
                              </a:rPr>
                            </m:ctrlPr>
                          </m:mPr>
                          <m:m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1</m:t>
                                  </m:r>
                                </m:sub>
                              </m:sSub>
                            </m:e>
                          </m:mr>
                          <m:m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2</m:t>
                                  </m:r>
                                </m:sub>
                              </m:sSub>
                            </m:e>
                          </m:mr>
                          <m:mr>
                            <m:e>
                              <m:r>
                                <a:rPr lang="en-AU" sz="2400" i="1">
                                  <a:latin typeface="Cambria Math" panose="02040503050406030204" pitchFamily="18" charset="0"/>
                                  <a:ea typeface="Cambria Math" panose="02040503050406030204" pitchFamily="18" charset="0"/>
                                </a:rPr>
                                <m:t>⋮</m:t>
                              </m:r>
                            </m:e>
                          </m:mr>
                          <m:m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𝑝</m:t>
                                  </m:r>
                                </m:sub>
                              </m:sSub>
                            </m:e>
                          </m:mr>
                        </m:m>
                      </m:e>
                    </m:d>
                    <m:r>
                      <a:rPr lang="en-AU" sz="2400" i="1">
                        <a:latin typeface="Cambria Math" panose="02040503050406030204" pitchFamily="18" charset="0"/>
                        <a:ea typeface="Cambria Math" panose="02040503050406030204" pitchFamily="18" charset="0"/>
                      </a:rPr>
                      <m:t> </m:t>
                    </m:r>
                  </m:oMath>
                </a14:m>
                <a:endParaRPr lang="en-AU" sz="2000" dirty="0">
                  <a:latin typeface="Cambria Math" panose="02040503050406030204" pitchFamily="18" charset="0"/>
                  <a:ea typeface="Cambria Math" panose="02040503050406030204" pitchFamily="18" charset="0"/>
                  <a:cs typeface="Times New Roman"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t="-977"/>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Linear Combination</a:t>
            </a:r>
          </a:p>
        </p:txBody>
      </p:sp>
    </p:spTree>
    <p:extLst>
      <p:ext uri="{BB962C8B-B14F-4D97-AF65-F5344CB8AC3E}">
        <p14:creationId xmlns:p14="http://schemas.microsoft.com/office/powerpoint/2010/main" val="23655435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pPr marL="42545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The selection of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𝑖</m:t>
                        </m:r>
                      </m:sub>
                    </m:sSub>
                  </m:oMath>
                </a14:m>
                <a:r>
                  <a:rPr lang="en-AU" sz="2400" dirty="0">
                    <a:latin typeface="Cambria Math" panose="02040503050406030204" pitchFamily="18" charset="0"/>
                    <a:ea typeface="Cambria Math" panose="02040503050406030204" pitchFamily="18" charset="0"/>
                  </a:rPr>
                  <a:t> is not arbitrary and very much depends on the application of interest.</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42545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In many multivariate approaches,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𝑖</m:t>
                        </m:r>
                      </m:sub>
                    </m:sSub>
                  </m:oMath>
                </a14:m>
                <a:r>
                  <a:rPr lang="en-AU" sz="2400" dirty="0">
                    <a:latin typeface="Cambria Math" panose="02040503050406030204" pitchFamily="18" charset="0"/>
                    <a:ea typeface="Cambria Math" panose="02040503050406030204" pitchFamily="18" charset="0"/>
                  </a:rPr>
                  <a:t>’s are also estimated, e.g. principal component analysis. </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42545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A linear combination allows us to address questions about certain combinations of variables collectively, instead of individually.</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a:p>
                <a:pPr marL="42545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Interpretation of the combination will be important.</a:t>
                </a:r>
              </a:p>
              <a:p>
                <a:pPr marL="425450" indent="-342900">
                  <a:buFont typeface="Wingdings" panose="05000000000000000000" pitchFamily="2" charset="2"/>
                  <a:buChar char="Ø"/>
                </a:pPr>
                <a:endParaRPr lang="en-AU" sz="1000" dirty="0">
                  <a:latin typeface="Cambria Math" panose="02040503050406030204" pitchFamily="18" charset="0"/>
                  <a:ea typeface="Cambria Math" panose="02040503050406030204"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t="-977"/>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Linear Combination</a:t>
            </a:r>
          </a:p>
        </p:txBody>
      </p:sp>
    </p:spTree>
    <p:extLst>
      <p:ext uri="{BB962C8B-B14F-4D97-AF65-F5344CB8AC3E}">
        <p14:creationId xmlns:p14="http://schemas.microsoft.com/office/powerpoint/2010/main" val="25785977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r>
                  <a:rPr lang="en-AU" sz="2800" b="1" dirty="0">
                    <a:latin typeface="Cambria Math" panose="02040503050406030204" pitchFamily="18" charset="0"/>
                    <a:ea typeface="Cambria Math" panose="02040503050406030204" pitchFamily="18" charset="0"/>
                  </a:rPr>
                  <a:t>Example: </a:t>
                </a:r>
              </a:p>
              <a:p>
                <a:r>
                  <a:rPr lang="en-AU" sz="2400" dirty="0">
                    <a:latin typeface="Cambria Math" panose="02040503050406030204" pitchFamily="18" charset="0"/>
                    <a:ea typeface="Cambria Math" panose="02040503050406030204" pitchFamily="18" charset="0"/>
                  </a:rPr>
                  <a:t>Suppose we have the WA monthly employment data for the past year. The observed variables of interest are:</a:t>
                </a:r>
              </a:p>
              <a:p>
                <a:endParaRPr lang="en-AU" sz="1000" dirty="0">
                  <a:latin typeface="Cambria Math" panose="02040503050406030204" pitchFamily="18" charset="0"/>
                  <a:ea typeface="Cambria Math" panose="02040503050406030204" pitchFamily="18" charset="0"/>
                </a:endParaRPr>
              </a:p>
              <a:p>
                <a:pPr>
                  <a:tabLst>
                    <a:tab pos="266700" algn="l"/>
                  </a:tabLst>
                </a:pPr>
                <a:r>
                  <a:rPr lang="en-AU" sz="2400" dirty="0">
                    <a:latin typeface="Cambria Math" panose="02040503050406030204" pitchFamily="18" charset="0"/>
                    <a:ea typeface="Cambria Math" panose="02040503050406030204" pitchFamily="18" charset="0"/>
                  </a:rPr>
                  <a: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oMath>
                </a14:m>
                <a:r>
                  <a:rPr lang="en-AU" sz="2400" dirty="0">
                    <a:latin typeface="Cambria Math" panose="02040503050406030204" pitchFamily="18" charset="0"/>
                    <a:ea typeface="Cambria Math" panose="02040503050406030204" pitchFamily="18" charset="0"/>
                  </a:rPr>
                  <a:t> number of jobs created;</a:t>
                </a:r>
              </a:p>
              <a:p>
                <a:pPr>
                  <a:tabLst>
                    <a:tab pos="266700" algn="l"/>
                  </a:tabLst>
                </a:pPr>
                <a:r>
                  <a:rPr lang="en-AU" sz="2400" dirty="0">
                    <a:latin typeface="Cambria Math" panose="02040503050406030204" pitchFamily="18" charset="0"/>
                    <a:ea typeface="Cambria Math" panose="02040503050406030204" pitchFamily="18" charset="0"/>
                  </a:rPr>
                  <a: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m:t>
                    </m:r>
                  </m:oMath>
                </a14:m>
                <a:r>
                  <a:rPr lang="en-AU" sz="2400" dirty="0">
                    <a:latin typeface="Cambria Math" panose="02040503050406030204" pitchFamily="18" charset="0"/>
                    <a:ea typeface="Cambria Math" panose="02040503050406030204" pitchFamily="18" charset="0"/>
                  </a:rPr>
                  <a:t> number of people hired;</a:t>
                </a:r>
              </a:p>
              <a:p>
                <a:pPr>
                  <a:tabLst>
                    <a:tab pos="266700" algn="l"/>
                  </a:tabLst>
                </a:pPr>
                <a:r>
                  <a:rPr lang="en-AU" sz="2400" dirty="0">
                    <a:latin typeface="Cambria Math" panose="02040503050406030204" pitchFamily="18" charset="0"/>
                    <a:ea typeface="Cambria Math" panose="02040503050406030204" pitchFamily="18" charset="0"/>
                  </a:rPr>
                  <a: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3</m:t>
                        </m:r>
                      </m:sub>
                    </m:sSub>
                    <m:r>
                      <a:rPr lang="en-AU" sz="2400" i="1">
                        <a:latin typeface="Cambria Math" panose="02040503050406030204" pitchFamily="18" charset="0"/>
                        <a:ea typeface="Cambria Math" panose="02040503050406030204" pitchFamily="18" charset="0"/>
                      </a:rPr>
                      <m:t>=</m:t>
                    </m:r>
                  </m:oMath>
                </a14:m>
                <a:r>
                  <a:rPr lang="en-AU" sz="2400" dirty="0">
                    <a:latin typeface="Cambria Math" panose="02040503050406030204" pitchFamily="18" charset="0"/>
                    <a:ea typeface="Cambria Math" panose="02040503050406030204" pitchFamily="18" charset="0"/>
                  </a:rPr>
                  <a:t> number of people entered the workforce;</a:t>
                </a:r>
              </a:p>
              <a:p>
                <a:pPr>
                  <a:tabLst>
                    <a:tab pos="266700" algn="l"/>
                  </a:tabLst>
                </a:pPr>
                <a:r>
                  <a:rPr lang="en-AU" sz="2400" dirty="0">
                    <a:latin typeface="Cambria Math" panose="02040503050406030204" pitchFamily="18" charset="0"/>
                    <a:ea typeface="Cambria Math" panose="02040503050406030204" pitchFamily="18" charset="0"/>
                  </a:rPr>
                  <a: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4</m:t>
                        </m:r>
                      </m:sub>
                    </m:sSub>
                    <m:r>
                      <a:rPr lang="en-AU" sz="2400" i="1">
                        <a:latin typeface="Cambria Math" panose="02040503050406030204" pitchFamily="18" charset="0"/>
                        <a:ea typeface="Cambria Math" panose="02040503050406030204" pitchFamily="18" charset="0"/>
                      </a:rPr>
                      <m:t>=</m:t>
                    </m:r>
                  </m:oMath>
                </a14:m>
                <a:r>
                  <a:rPr lang="en-AU" sz="2400" dirty="0">
                    <a:latin typeface="Cambria Math" panose="02040503050406030204" pitchFamily="18" charset="0"/>
                    <a:ea typeface="Cambria Math" panose="02040503050406030204" pitchFamily="18" charset="0"/>
                  </a:rPr>
                  <a:t> number of people retired;</a:t>
                </a:r>
              </a:p>
              <a:p>
                <a:pPr>
                  <a:tabLst>
                    <a:tab pos="266700" algn="l"/>
                  </a:tabLst>
                </a:pPr>
                <a:r>
                  <a:rPr lang="en-AU" sz="2400" dirty="0">
                    <a:latin typeface="Cambria Math" panose="02040503050406030204" pitchFamily="18" charset="0"/>
                    <a:ea typeface="Cambria Math" panose="02040503050406030204" pitchFamily="18" charset="0"/>
                  </a:rPr>
                  <a: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5</m:t>
                        </m:r>
                      </m:sub>
                    </m:sSub>
                    <m:r>
                      <a:rPr lang="en-AU" sz="2400" i="1">
                        <a:latin typeface="Cambria Math" panose="02040503050406030204" pitchFamily="18" charset="0"/>
                        <a:ea typeface="Cambria Math" panose="02040503050406030204" pitchFamily="18" charset="0"/>
                      </a:rPr>
                      <m:t>=</m:t>
                    </m:r>
                  </m:oMath>
                </a14:m>
                <a:r>
                  <a:rPr lang="en-AU" sz="2400" dirty="0">
                    <a:latin typeface="Cambria Math" panose="02040503050406030204" pitchFamily="18" charset="0"/>
                    <a:ea typeface="Cambria Math" panose="02040503050406030204" pitchFamily="18" charset="0"/>
                  </a:rPr>
                  <a:t> number of people resigned;</a:t>
                </a:r>
              </a:p>
              <a:p>
                <a:pPr>
                  <a:tabLst>
                    <a:tab pos="266700" algn="l"/>
                  </a:tabLst>
                </a:pPr>
                <a:r>
                  <a:rPr lang="en-AU" sz="2400" dirty="0">
                    <a:latin typeface="Cambria Math" panose="02040503050406030204" pitchFamily="18" charset="0"/>
                    <a:ea typeface="Cambria Math" panose="02040503050406030204" pitchFamily="18" charset="0"/>
                  </a:rPr>
                  <a: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6</m:t>
                        </m:r>
                      </m:sub>
                    </m:sSub>
                    <m:r>
                      <a:rPr lang="en-AU" sz="2400" i="1">
                        <a:latin typeface="Cambria Math" panose="02040503050406030204" pitchFamily="18" charset="0"/>
                        <a:ea typeface="Cambria Math" panose="02040503050406030204" pitchFamily="18" charset="0"/>
                      </a:rPr>
                      <m:t>=</m:t>
                    </m:r>
                  </m:oMath>
                </a14:m>
                <a:r>
                  <a:rPr lang="en-AU" sz="2400" dirty="0">
                    <a:latin typeface="Cambria Math" panose="02040503050406030204" pitchFamily="18" charset="0"/>
                    <a:ea typeface="Cambria Math" panose="02040503050406030204" pitchFamily="18" charset="0"/>
                  </a:rPr>
                  <a:t> number of people dismissed;</a:t>
                </a: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1236" t="-1221"/>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Linear Combination</a:t>
            </a:r>
          </a:p>
        </p:txBody>
      </p:sp>
    </p:spTree>
    <p:extLst>
      <p:ext uri="{BB962C8B-B14F-4D97-AF65-F5344CB8AC3E}">
        <p14:creationId xmlns:p14="http://schemas.microsoft.com/office/powerpoint/2010/main" val="1832424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pPr marL="42545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Let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𝑌</m:t>
                        </m:r>
                      </m:e>
                      <m:sub>
                        <m:r>
                          <a:rPr lang="en-AU" sz="2400" i="1">
                            <a:latin typeface="Cambria Math" panose="02040503050406030204" pitchFamily="18" charset="0"/>
                            <a:ea typeface="Cambria Math" panose="02040503050406030204" pitchFamily="18" charset="0"/>
                          </a:rPr>
                          <m:t>1</m:t>
                        </m:r>
                      </m:sub>
                    </m:sSub>
                  </m:oMath>
                </a14:m>
                <a:r>
                  <a:rPr lang="en-AU" sz="2400" dirty="0">
                    <a:latin typeface="Cambria Math" panose="02040503050406030204" pitchFamily="18" charset="0"/>
                    <a:ea typeface="Cambria Math" panose="02040503050406030204" pitchFamily="18" charset="0"/>
                  </a:rPr>
                  <a:t> denote the net employment decrease (NED) in WA this past year. NED can be defined as the total number of jobs lost (retired, resigned or dismissed) minus number of jobs created. </a:t>
                </a:r>
              </a:p>
              <a:p>
                <a:pPr marL="425450" indent="-342900">
                  <a:buFont typeface="Wingdings" panose="05000000000000000000" pitchFamily="2" charset="2"/>
                  <a:buChar char="Ø"/>
                </a:pPr>
                <a:endParaRPr lang="en-AU" sz="2400" dirty="0">
                  <a:latin typeface="Cambria Math" panose="02040503050406030204" pitchFamily="18" charset="0"/>
                  <a:ea typeface="Cambria Math" panose="02040503050406030204" pitchFamily="18" charset="0"/>
                </a:endParaRPr>
              </a:p>
              <a:p>
                <a:pPr>
                  <a:tabLst>
                    <a:tab pos="3048000" algn="l"/>
                  </a:tabLst>
                </a:pPr>
                <a14:m>
                  <m:oMathPara xmlns:m="http://schemas.openxmlformats.org/officeDocument/2006/math">
                    <m:oMathParaPr>
                      <m:jc m:val="centerGroup"/>
                    </m:oMathParaPr>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b="0" i="1">
                              <a:latin typeface="Cambria Math" panose="02040503050406030204" pitchFamily="18" charset="0"/>
                              <a:ea typeface="Cambria Math" panose="02040503050406030204" pitchFamily="18" charset="0"/>
                            </a:rPr>
                            <m:t>𝑌</m:t>
                          </m:r>
                        </m:e>
                        <m:sub>
                          <m:r>
                            <a:rPr lang="en-AU" sz="2400" b="0" i="1">
                              <a:latin typeface="Cambria Math" panose="02040503050406030204" pitchFamily="18" charset="0"/>
                              <a:ea typeface="Cambria Math" panose="02040503050406030204" pitchFamily="18" charset="0"/>
                            </a:rPr>
                            <m:t>1</m:t>
                          </m:r>
                        </m:sub>
                      </m:sSub>
                      <m:r>
                        <a:rPr lang="en-AU" sz="2400" b="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b="0" i="1">
                              <a:latin typeface="Cambria Math" panose="02040503050406030204" pitchFamily="18" charset="0"/>
                              <a:ea typeface="Cambria Math" panose="02040503050406030204" pitchFamily="18" charset="0"/>
                            </a:rPr>
                            <m:t>𝑋</m:t>
                          </m:r>
                        </m:e>
                        <m:sub>
                          <m:r>
                            <a:rPr lang="en-AU" sz="2400" b="0" i="1">
                              <a:latin typeface="Cambria Math" panose="02040503050406030204" pitchFamily="18" charset="0"/>
                              <a:ea typeface="Cambria Math" panose="02040503050406030204" pitchFamily="18" charset="0"/>
                            </a:rPr>
                            <m:t>4</m:t>
                          </m:r>
                        </m:sub>
                      </m:sSub>
                      <m:r>
                        <a:rPr lang="en-AU" sz="2400" b="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b="0" i="1">
                              <a:latin typeface="Cambria Math" panose="02040503050406030204" pitchFamily="18" charset="0"/>
                              <a:ea typeface="Cambria Math" panose="02040503050406030204" pitchFamily="18" charset="0"/>
                            </a:rPr>
                            <m:t>𝑋</m:t>
                          </m:r>
                        </m:e>
                        <m:sub>
                          <m:r>
                            <a:rPr lang="en-AU" sz="2400" b="0" i="1">
                              <a:latin typeface="Cambria Math" panose="02040503050406030204" pitchFamily="18" charset="0"/>
                              <a:ea typeface="Cambria Math" panose="02040503050406030204" pitchFamily="18" charset="0"/>
                            </a:rPr>
                            <m:t>5</m:t>
                          </m:r>
                        </m:sub>
                      </m:sSub>
                      <m:r>
                        <a:rPr lang="en-AU" sz="2400" b="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b="0" i="1">
                              <a:latin typeface="Cambria Math" panose="02040503050406030204" pitchFamily="18" charset="0"/>
                              <a:ea typeface="Cambria Math" panose="02040503050406030204" pitchFamily="18" charset="0"/>
                            </a:rPr>
                            <m:t>𝑋</m:t>
                          </m:r>
                        </m:e>
                        <m:sub>
                          <m:r>
                            <a:rPr lang="en-AU" sz="2400" b="0" i="1">
                              <a:latin typeface="Cambria Math" panose="02040503050406030204" pitchFamily="18" charset="0"/>
                              <a:ea typeface="Cambria Math" panose="02040503050406030204" pitchFamily="18" charset="0"/>
                            </a:rPr>
                            <m:t>6</m:t>
                          </m:r>
                        </m:sub>
                      </m:sSub>
                      <m:r>
                        <a:rPr lang="en-AU" sz="2400" b="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b="0" i="1">
                              <a:latin typeface="Cambria Math" panose="02040503050406030204" pitchFamily="18" charset="0"/>
                              <a:ea typeface="Cambria Math" panose="02040503050406030204" pitchFamily="18" charset="0"/>
                            </a:rPr>
                            <m:t>𝑋</m:t>
                          </m:r>
                        </m:e>
                        <m:sub>
                          <m:r>
                            <a:rPr lang="en-AU" sz="2400" b="0" i="1">
                              <a:latin typeface="Cambria Math" panose="02040503050406030204" pitchFamily="18" charset="0"/>
                              <a:ea typeface="Cambria Math" panose="02040503050406030204" pitchFamily="18" charset="0"/>
                            </a:rPr>
                            <m:t>1</m:t>
                          </m:r>
                        </m:sub>
                      </m:sSub>
                    </m:oMath>
                  </m:oMathPara>
                </a14:m>
                <a:endParaRPr lang="en-AU" sz="2400" dirty="0">
                  <a:latin typeface="Cambria Math" panose="02040503050406030204" pitchFamily="18" charset="0"/>
                  <a:ea typeface="Cambria Math" panose="02040503050406030204" pitchFamily="18" charset="0"/>
                </a:endParaRPr>
              </a:p>
              <a:p>
                <a:pPr>
                  <a:tabLst>
                    <a:tab pos="266700" algn="l"/>
                    <a:tab pos="3048000" algn="l"/>
                  </a:tabLst>
                </a:pPr>
                <a:r>
                  <a:rPr lang="en-AU" sz="2400" dirty="0">
                    <a:latin typeface="Cambria Math" panose="02040503050406030204" pitchFamily="18" charset="0"/>
                    <a:ea typeface="Cambria Math" panose="02040503050406030204" pitchFamily="18" charset="0"/>
                  </a:rPr>
                  <a:t>		 </a:t>
                </a:r>
                <a14:m>
                  <m:oMath xmlns:m="http://schemas.openxmlformats.org/officeDocument/2006/math">
                    <m:r>
                      <a:rPr lang="en-AU" sz="2400" b="0">
                        <a:latin typeface="Cambria Math" panose="02040503050406030204" pitchFamily="18" charset="0"/>
                        <a:ea typeface="Cambria Math" panose="02040503050406030204" pitchFamily="18" charset="0"/>
                      </a:rPr>
                      <m:t>=</m:t>
                    </m:r>
                    <m:d>
                      <m:dPr>
                        <m:ctrlPr>
                          <a:rPr lang="en-AU" sz="2400" i="1">
                            <a:latin typeface="Cambria Math" panose="02040503050406030204" pitchFamily="18" charset="0"/>
                            <a:ea typeface="Cambria Math" panose="02040503050406030204" pitchFamily="18" charset="0"/>
                          </a:rPr>
                        </m:ctrlPr>
                      </m:dPr>
                      <m:e>
                        <m:m>
                          <m:mPr>
                            <m:mcs>
                              <m:mc>
                                <m:mcPr>
                                  <m:count m:val="6"/>
                                  <m:mcJc m:val="center"/>
                                </m:mcPr>
                              </m:mc>
                            </m:mcs>
                            <m:ctrlPr>
                              <a:rPr lang="en-AU" sz="2400" i="1">
                                <a:latin typeface="Cambria Math" panose="02040503050406030204" pitchFamily="18" charset="0"/>
                                <a:ea typeface="Cambria Math" panose="02040503050406030204" pitchFamily="18" charset="0"/>
                              </a:rPr>
                            </m:ctrlPr>
                          </m:mPr>
                          <m:mr>
                            <m:e>
                              <m:r>
                                <m:rPr>
                                  <m:brk m:alnAt="7"/>
                                </m:rPr>
                                <a:rPr lang="en-AU" sz="2400" b="0" i="1">
                                  <a:latin typeface="Cambria Math" panose="02040503050406030204" pitchFamily="18" charset="0"/>
                                  <a:ea typeface="Cambria Math" panose="02040503050406030204" pitchFamily="18" charset="0"/>
                                </a:rPr>
                                <m:t>−</m:t>
                              </m:r>
                              <m:r>
                                <a:rPr lang="en-AU" sz="2400" b="0" i="1">
                                  <a:latin typeface="Cambria Math" panose="02040503050406030204" pitchFamily="18" charset="0"/>
                                  <a:ea typeface="Cambria Math" panose="02040503050406030204" pitchFamily="18" charset="0"/>
                                </a:rPr>
                                <m:t>1</m:t>
                              </m:r>
                            </m:e>
                            <m:e>
                              <m:r>
                                <a:rPr lang="en-AU" sz="2400" b="0" i="1">
                                  <a:latin typeface="Cambria Math" panose="02040503050406030204" pitchFamily="18" charset="0"/>
                                  <a:ea typeface="Cambria Math" panose="02040503050406030204" pitchFamily="18" charset="0"/>
                                </a:rPr>
                                <m:t>0</m:t>
                              </m:r>
                            </m:e>
                            <m:e>
                              <m:r>
                                <a:rPr lang="en-AU" sz="2400" b="0" i="1">
                                  <a:latin typeface="Cambria Math" panose="02040503050406030204" pitchFamily="18" charset="0"/>
                                  <a:ea typeface="Cambria Math" panose="02040503050406030204" pitchFamily="18" charset="0"/>
                                </a:rPr>
                                <m:t>0</m:t>
                              </m:r>
                            </m:e>
                            <m:e>
                              <m:r>
                                <a:rPr lang="en-AU" sz="2400" b="0" i="1">
                                  <a:latin typeface="Cambria Math" panose="02040503050406030204" pitchFamily="18" charset="0"/>
                                  <a:ea typeface="Cambria Math" panose="02040503050406030204" pitchFamily="18" charset="0"/>
                                </a:rPr>
                                <m:t>1</m:t>
                              </m:r>
                            </m:e>
                            <m:e>
                              <m:r>
                                <a:rPr lang="en-AU" sz="2400" b="0" i="1">
                                  <a:latin typeface="Cambria Math" panose="02040503050406030204" pitchFamily="18" charset="0"/>
                                  <a:ea typeface="Cambria Math" panose="02040503050406030204" pitchFamily="18" charset="0"/>
                                </a:rPr>
                                <m:t>1</m:t>
                              </m:r>
                            </m:e>
                            <m:e>
                              <m:r>
                                <a:rPr lang="en-AU" sz="2400" b="0" i="1">
                                  <a:latin typeface="Cambria Math" panose="02040503050406030204" pitchFamily="18" charset="0"/>
                                  <a:ea typeface="Cambria Math" panose="02040503050406030204" pitchFamily="18" charset="0"/>
                                </a:rPr>
                                <m:t>1</m:t>
                              </m:r>
                            </m:e>
                          </m:mr>
                        </m:m>
                      </m:e>
                    </m:d>
                    <m:d>
                      <m:dPr>
                        <m:ctrlPr>
                          <a:rPr lang="en-AU" sz="2400" i="1">
                            <a:latin typeface="Cambria Math" panose="02040503050406030204" pitchFamily="18" charset="0"/>
                            <a:ea typeface="Cambria Math" panose="02040503050406030204" pitchFamily="18" charset="0"/>
                          </a:rPr>
                        </m:ctrlPr>
                      </m:dPr>
                      <m:e>
                        <m:m>
                          <m:mPr>
                            <m:mcs>
                              <m:mc>
                                <m:mcPr>
                                  <m:count m:val="1"/>
                                  <m:mcJc m:val="center"/>
                                </m:mcPr>
                              </m:mc>
                            </m:mcs>
                            <m:ctrlPr>
                              <a:rPr lang="en-AU" sz="2400" i="1">
                                <a:latin typeface="Cambria Math" panose="02040503050406030204" pitchFamily="18" charset="0"/>
                                <a:ea typeface="Cambria Math" panose="02040503050406030204" pitchFamily="18" charset="0"/>
                              </a:rPr>
                            </m:ctrlPr>
                          </m:mPr>
                          <m:mr>
                            <m:e>
                              <m:sSub>
                                <m:sSubPr>
                                  <m:ctrlPr>
                                    <a:rPr lang="en-AU" sz="2400" i="1">
                                      <a:latin typeface="Cambria Math" panose="02040503050406030204" pitchFamily="18" charset="0"/>
                                      <a:ea typeface="Cambria Math" panose="02040503050406030204" pitchFamily="18" charset="0"/>
                                    </a:rPr>
                                  </m:ctrlPr>
                                </m:sSubPr>
                                <m:e>
                                  <m:r>
                                    <a:rPr lang="en-AU" sz="2400" b="0" i="1">
                                      <a:latin typeface="Cambria Math" panose="02040503050406030204" pitchFamily="18" charset="0"/>
                                      <a:ea typeface="Cambria Math" panose="02040503050406030204" pitchFamily="18" charset="0"/>
                                    </a:rPr>
                                    <m:t>𝑋</m:t>
                                  </m:r>
                                </m:e>
                                <m:sub>
                                  <m:r>
                                    <a:rPr lang="en-AU" sz="2400" b="0" i="1">
                                      <a:latin typeface="Cambria Math" panose="02040503050406030204" pitchFamily="18" charset="0"/>
                                      <a:ea typeface="Cambria Math" panose="02040503050406030204" pitchFamily="18" charset="0"/>
                                    </a:rPr>
                                    <m:t>1</m:t>
                                  </m:r>
                                </m:sub>
                              </m:sSub>
                            </m:e>
                          </m:mr>
                          <m:mr>
                            <m:e>
                              <m:sSub>
                                <m:sSubPr>
                                  <m:ctrlPr>
                                    <a:rPr lang="en-AU" sz="2400" i="1">
                                      <a:latin typeface="Cambria Math" panose="02040503050406030204" pitchFamily="18" charset="0"/>
                                      <a:ea typeface="Cambria Math" panose="02040503050406030204" pitchFamily="18" charset="0"/>
                                    </a:rPr>
                                  </m:ctrlPr>
                                </m:sSubPr>
                                <m:e>
                                  <m:r>
                                    <a:rPr lang="en-AU" sz="2400" b="0" i="1">
                                      <a:latin typeface="Cambria Math" panose="02040503050406030204" pitchFamily="18" charset="0"/>
                                      <a:ea typeface="Cambria Math" panose="02040503050406030204" pitchFamily="18" charset="0"/>
                                    </a:rPr>
                                    <m:t>𝑋</m:t>
                                  </m:r>
                                </m:e>
                                <m:sub>
                                  <m:r>
                                    <a:rPr lang="en-AU" sz="2400" b="0" i="1">
                                      <a:latin typeface="Cambria Math" panose="02040503050406030204" pitchFamily="18" charset="0"/>
                                      <a:ea typeface="Cambria Math" panose="02040503050406030204" pitchFamily="18" charset="0"/>
                                    </a:rPr>
                                    <m:t>2</m:t>
                                  </m:r>
                                </m:sub>
                              </m:sSub>
                            </m:e>
                          </m:mr>
                          <m:mr>
                            <m:e>
                              <m:sSub>
                                <m:sSubPr>
                                  <m:ctrlPr>
                                    <a:rPr lang="en-AU" sz="2400" i="1">
                                      <a:latin typeface="Cambria Math" panose="02040503050406030204" pitchFamily="18" charset="0"/>
                                      <a:ea typeface="Cambria Math" panose="02040503050406030204" pitchFamily="18" charset="0"/>
                                    </a:rPr>
                                  </m:ctrlPr>
                                </m:sSubPr>
                                <m:e>
                                  <m:r>
                                    <a:rPr lang="en-AU" sz="2400" b="0" i="1">
                                      <a:latin typeface="Cambria Math" panose="02040503050406030204" pitchFamily="18" charset="0"/>
                                      <a:ea typeface="Cambria Math" panose="02040503050406030204" pitchFamily="18" charset="0"/>
                                    </a:rPr>
                                    <m:t>𝑋</m:t>
                                  </m:r>
                                </m:e>
                                <m:sub>
                                  <m:r>
                                    <a:rPr lang="en-AU" sz="2400" b="0" i="1">
                                      <a:latin typeface="Cambria Math" panose="02040503050406030204" pitchFamily="18" charset="0"/>
                                      <a:ea typeface="Cambria Math" panose="02040503050406030204" pitchFamily="18" charset="0"/>
                                    </a:rPr>
                                    <m:t>3</m:t>
                                  </m:r>
                                </m:sub>
                              </m:sSub>
                            </m:e>
                          </m:mr>
                          <m:mr>
                            <m:e>
                              <m:sSub>
                                <m:sSubPr>
                                  <m:ctrlPr>
                                    <a:rPr lang="en-AU" sz="2400" i="1">
                                      <a:latin typeface="Cambria Math" panose="02040503050406030204" pitchFamily="18" charset="0"/>
                                      <a:ea typeface="Cambria Math" panose="02040503050406030204" pitchFamily="18" charset="0"/>
                                    </a:rPr>
                                  </m:ctrlPr>
                                </m:sSubPr>
                                <m:e>
                                  <m:r>
                                    <a:rPr lang="en-AU" sz="2400" b="0" i="1">
                                      <a:latin typeface="Cambria Math" panose="02040503050406030204" pitchFamily="18" charset="0"/>
                                      <a:ea typeface="Cambria Math" panose="02040503050406030204" pitchFamily="18" charset="0"/>
                                    </a:rPr>
                                    <m:t>𝑋</m:t>
                                  </m:r>
                                </m:e>
                                <m:sub>
                                  <m:r>
                                    <a:rPr lang="en-AU" sz="2400" b="0" i="1">
                                      <a:latin typeface="Cambria Math" panose="02040503050406030204" pitchFamily="18" charset="0"/>
                                      <a:ea typeface="Cambria Math" panose="02040503050406030204" pitchFamily="18" charset="0"/>
                                    </a:rPr>
                                    <m:t>4</m:t>
                                  </m:r>
                                </m:sub>
                              </m:sSub>
                            </m:e>
                          </m:mr>
                          <m:mr>
                            <m:e>
                              <m:sSub>
                                <m:sSubPr>
                                  <m:ctrlPr>
                                    <a:rPr lang="en-AU" sz="2400" i="1">
                                      <a:latin typeface="Cambria Math" panose="02040503050406030204" pitchFamily="18" charset="0"/>
                                      <a:ea typeface="Cambria Math" panose="02040503050406030204" pitchFamily="18" charset="0"/>
                                    </a:rPr>
                                  </m:ctrlPr>
                                </m:sSubPr>
                                <m:e>
                                  <m:r>
                                    <a:rPr lang="en-AU" sz="2400" b="0" i="1">
                                      <a:latin typeface="Cambria Math" panose="02040503050406030204" pitchFamily="18" charset="0"/>
                                      <a:ea typeface="Cambria Math" panose="02040503050406030204" pitchFamily="18" charset="0"/>
                                    </a:rPr>
                                    <m:t>𝑋</m:t>
                                  </m:r>
                                </m:e>
                                <m:sub>
                                  <m:r>
                                    <a:rPr lang="en-AU" sz="2400" b="0" i="1">
                                      <a:latin typeface="Cambria Math" panose="02040503050406030204" pitchFamily="18" charset="0"/>
                                      <a:ea typeface="Cambria Math" panose="02040503050406030204" pitchFamily="18" charset="0"/>
                                    </a:rPr>
                                    <m:t>5</m:t>
                                  </m:r>
                                </m:sub>
                              </m:sSub>
                            </m:e>
                          </m:mr>
                          <m:mr>
                            <m:e>
                              <m:sSub>
                                <m:sSubPr>
                                  <m:ctrlPr>
                                    <a:rPr lang="en-AU" sz="2400" i="1">
                                      <a:latin typeface="Cambria Math" panose="02040503050406030204" pitchFamily="18" charset="0"/>
                                      <a:ea typeface="Cambria Math" panose="02040503050406030204" pitchFamily="18" charset="0"/>
                                    </a:rPr>
                                  </m:ctrlPr>
                                </m:sSubPr>
                                <m:e>
                                  <m:r>
                                    <a:rPr lang="en-AU" sz="2400" b="0" i="1">
                                      <a:latin typeface="Cambria Math" panose="02040503050406030204" pitchFamily="18" charset="0"/>
                                      <a:ea typeface="Cambria Math" panose="02040503050406030204" pitchFamily="18" charset="0"/>
                                    </a:rPr>
                                    <m:t>𝑋</m:t>
                                  </m:r>
                                </m:e>
                                <m:sub>
                                  <m:r>
                                    <a:rPr lang="en-AU" sz="2400" b="0" i="1">
                                      <a:latin typeface="Cambria Math" panose="02040503050406030204" pitchFamily="18" charset="0"/>
                                      <a:ea typeface="Cambria Math" panose="02040503050406030204" pitchFamily="18" charset="0"/>
                                    </a:rPr>
                                    <m:t>6</m:t>
                                  </m:r>
                                </m:sub>
                              </m:sSub>
                            </m:e>
                          </m:mr>
                        </m:m>
                      </m:e>
                    </m:d>
                  </m:oMath>
                </a14:m>
                <a:endParaRPr lang="en-AU" sz="2400" dirty="0">
                  <a:latin typeface="Cambria Math" panose="02040503050406030204" pitchFamily="18" charset="0"/>
                  <a:ea typeface="Cambria Math" panose="02040503050406030204" pitchFamily="18" charset="0"/>
                </a:endParaRPr>
              </a:p>
              <a:p>
                <a:pPr>
                  <a:tabLst>
                    <a:tab pos="266700" algn="l"/>
                    <a:tab pos="3048000" algn="l"/>
                  </a:tabLst>
                </a:pPr>
                <a:endParaRPr lang="en-AU" sz="900" dirty="0">
                  <a:latin typeface="Cambria Math" panose="02040503050406030204" pitchFamily="18" charset="0"/>
                  <a:ea typeface="Cambria Math" panose="02040503050406030204" pitchFamily="18" charset="0"/>
                </a:endParaRPr>
              </a:p>
              <a:p>
                <a:pPr>
                  <a:tabLst>
                    <a:tab pos="266700" algn="l"/>
                    <a:tab pos="3048000" algn="l"/>
                  </a:tabLst>
                </a:pPr>
                <a:r>
                  <a:rPr lang="en-AU" sz="2400" dirty="0">
                    <a:latin typeface="Cambria Math" panose="02040503050406030204" pitchFamily="18" charset="0"/>
                    <a:ea typeface="Cambria Math" panose="02040503050406030204" pitchFamily="18" charset="0"/>
                  </a:rPr>
                  <a:t>	That is,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=−1</m:t>
                    </m:r>
                  </m:oMath>
                </a14:m>
                <a:r>
                  <a:rPr lang="en-AU" sz="2400" dirty="0">
                    <a:latin typeface="Cambria Math" panose="02040503050406030204" pitchFamily="18" charset="0"/>
                    <a:ea typeface="Cambria Math" panose="02040503050406030204" pitchFamily="18" charset="0"/>
                  </a:rPr>
                  <a: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3</m:t>
                        </m:r>
                      </m:sub>
                    </m:sSub>
                    <m:r>
                      <a:rPr lang="en-AU" sz="2400" i="1">
                        <a:latin typeface="Cambria Math" panose="02040503050406030204" pitchFamily="18" charset="0"/>
                        <a:ea typeface="Cambria Math" panose="02040503050406030204" pitchFamily="18" charset="0"/>
                      </a:rPr>
                      <m:t>=0</m:t>
                    </m:r>
                  </m:oMath>
                </a14:m>
                <a:r>
                  <a:rPr lang="en-AU" sz="2400" dirty="0">
                    <a:latin typeface="Cambria Math" panose="02040503050406030204" pitchFamily="18" charset="0"/>
                    <a:ea typeface="Cambria Math" panose="02040503050406030204" pitchFamily="18" charset="0"/>
                  </a:rPr>
                  <a:t> and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4</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5</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6</m:t>
                        </m:r>
                      </m:sub>
                    </m:sSub>
                    <m:r>
                      <a:rPr lang="en-AU" sz="2400" i="1">
                        <a:latin typeface="Cambria Math" panose="02040503050406030204" pitchFamily="18" charset="0"/>
                        <a:ea typeface="Cambria Math" panose="02040503050406030204" pitchFamily="18" charset="0"/>
                      </a:rPr>
                      <m:t>=1</m:t>
                    </m:r>
                  </m:oMath>
                </a14:m>
                <a:r>
                  <a:rPr lang="en-AU" sz="2400" dirty="0">
                    <a:latin typeface="Cambria Math" panose="02040503050406030204" pitchFamily="18" charset="0"/>
                    <a:ea typeface="Cambria Math" panose="02040503050406030204" pitchFamily="18" charset="0"/>
                  </a:rPr>
                  <a:t>.</a:t>
                </a:r>
              </a:p>
              <a:p>
                <a:pPr>
                  <a:tabLst>
                    <a:tab pos="2600325" algn="l"/>
                  </a:tabLst>
                </a:pPr>
                <a:endParaRPr lang="en-AU" sz="2000" dirty="0">
                  <a:latin typeface="Cambria Math" panose="02040503050406030204" pitchFamily="18" charset="0"/>
                  <a:ea typeface="Cambria Math" panose="02040503050406030204" pitchFamily="18" charset="0"/>
                  <a:cs typeface="Times New Roman" pitchFamily="18" charset="0"/>
                </a:endParaRP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t="-977" r="-1236" b="-4151"/>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Linear Combination</a:t>
            </a:r>
          </a:p>
        </p:txBody>
      </p:sp>
    </p:spTree>
    <p:extLst>
      <p:ext uri="{BB962C8B-B14F-4D97-AF65-F5344CB8AC3E}">
        <p14:creationId xmlns:p14="http://schemas.microsoft.com/office/powerpoint/2010/main" val="3930525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Content Placeholder 6"/>
              <p:cNvSpPr>
                <a:spLocks noGrp="1"/>
              </p:cNvSpPr>
              <p:nvPr>
                <p:ph sz="half" idx="1"/>
              </p:nvPr>
            </p:nvSpPr>
            <p:spPr>
              <a:xfrm>
                <a:off x="1092200" y="1270969"/>
                <a:ext cx="9864725" cy="4990420"/>
              </a:xfrm>
            </p:spPr>
            <p:txBody>
              <a:bodyPr>
                <a:noAutofit/>
              </a:bodyPr>
              <a:lstStyle/>
              <a:p>
                <a:pPr marL="342900" indent="-342900">
                  <a:buFont typeface="Wingdings" panose="05000000000000000000" pitchFamily="2" charset="2"/>
                  <a:buChar char="Ø"/>
                </a:pPr>
                <a:r>
                  <a:rPr lang="en-AU" sz="2400" dirty="0">
                    <a:latin typeface="Cambria Math" panose="02040503050406030204" pitchFamily="18" charset="0"/>
                    <a:ea typeface="Cambria Math" panose="02040503050406030204" pitchFamily="18" charset="0"/>
                  </a:rPr>
                  <a:t>Let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𝑌</m:t>
                        </m:r>
                      </m:e>
                      <m:sub>
                        <m:r>
                          <a:rPr lang="en-AU" sz="2400" i="1">
                            <a:latin typeface="Cambria Math" panose="02040503050406030204" pitchFamily="18" charset="0"/>
                            <a:ea typeface="Cambria Math" panose="02040503050406030204" pitchFamily="18" charset="0"/>
                          </a:rPr>
                          <m:t>2</m:t>
                        </m:r>
                      </m:sub>
                    </m:sSub>
                  </m:oMath>
                </a14:m>
                <a:r>
                  <a:rPr lang="en-AU" sz="2400" dirty="0">
                    <a:latin typeface="Cambria Math" panose="02040503050406030204" pitchFamily="18" charset="0"/>
                    <a:ea typeface="Cambria Math" panose="02040503050406030204" pitchFamily="18" charset="0"/>
                  </a:rPr>
                  <a:t> denote the net employment increase (NEI) in WA this past year. NEI can be defined as the number of people hired minus the total number of jobs lost (retired, resigned or dismissed).</a:t>
                </a:r>
              </a:p>
              <a:p>
                <a:endParaRPr lang="en-AU" sz="900" dirty="0">
                  <a:latin typeface="Cambria Math" panose="02040503050406030204" pitchFamily="18" charset="0"/>
                  <a:ea typeface="Cambria Math" panose="02040503050406030204" pitchFamily="18" charset="0"/>
                </a:endParaRPr>
              </a:p>
              <a:p>
                <a:pPr>
                  <a:tabLst>
                    <a:tab pos="3048000" algn="l"/>
                  </a:tabLst>
                </a:pPr>
                <a14:m>
                  <m:oMathPara xmlns:m="http://schemas.openxmlformats.org/officeDocument/2006/math">
                    <m:oMathParaPr>
                      <m:jc m:val="centerGroup"/>
                    </m:oMathParaPr>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𝑌</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 </m:t>
                          </m:r>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4</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5</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6</m:t>
                          </m:r>
                        </m:sub>
                      </m:sSub>
                    </m:oMath>
                  </m:oMathPara>
                </a14:m>
                <a:endParaRPr lang="en-AU" sz="2400" dirty="0">
                  <a:latin typeface="Cambria Math" panose="02040503050406030204" pitchFamily="18" charset="0"/>
                  <a:ea typeface="Cambria Math" panose="02040503050406030204" pitchFamily="18" charset="0"/>
                </a:endParaRPr>
              </a:p>
              <a:p>
                <a:pPr>
                  <a:tabLst>
                    <a:tab pos="266700" algn="l"/>
                    <a:tab pos="3048000" algn="l"/>
                  </a:tabLst>
                </a:pPr>
                <a:r>
                  <a:rPr lang="en-AU" sz="2400" dirty="0">
                    <a:latin typeface="Cambria Math" panose="02040503050406030204" pitchFamily="18" charset="0"/>
                    <a:ea typeface="Cambria Math" panose="02040503050406030204" pitchFamily="18" charset="0"/>
                  </a:rPr>
                  <a:t>		 </a:t>
                </a:r>
                <a14:m>
                  <m:oMath xmlns:m="http://schemas.openxmlformats.org/officeDocument/2006/math">
                    <m:r>
                      <a:rPr lang="en-AU" sz="2400">
                        <a:latin typeface="Cambria Math" panose="02040503050406030204" pitchFamily="18" charset="0"/>
                        <a:ea typeface="Cambria Math" panose="02040503050406030204" pitchFamily="18" charset="0"/>
                      </a:rPr>
                      <m:t>=</m:t>
                    </m:r>
                    <m:d>
                      <m:dPr>
                        <m:ctrlPr>
                          <a:rPr lang="en-AU" sz="2400" i="1">
                            <a:latin typeface="Cambria Math" panose="02040503050406030204" pitchFamily="18" charset="0"/>
                            <a:ea typeface="Cambria Math" panose="02040503050406030204" pitchFamily="18" charset="0"/>
                          </a:rPr>
                        </m:ctrlPr>
                      </m:dPr>
                      <m:e>
                        <m:m>
                          <m:mPr>
                            <m:mcs>
                              <m:mc>
                                <m:mcPr>
                                  <m:count m:val="6"/>
                                  <m:mcJc m:val="center"/>
                                </m:mcPr>
                              </m:mc>
                            </m:mcs>
                            <m:ctrlPr>
                              <a:rPr lang="en-AU" sz="2400" i="1">
                                <a:latin typeface="Cambria Math" panose="02040503050406030204" pitchFamily="18" charset="0"/>
                                <a:ea typeface="Cambria Math" panose="02040503050406030204" pitchFamily="18" charset="0"/>
                              </a:rPr>
                            </m:ctrlPr>
                          </m:mPr>
                          <m:mr>
                            <m:e>
                              <m:r>
                                <m:rPr>
                                  <m:brk m:alnAt="7"/>
                                </m:rPr>
                                <a:rPr lang="en-AU" sz="2400" i="1">
                                  <a:latin typeface="Cambria Math" panose="02040503050406030204" pitchFamily="18" charset="0"/>
                                  <a:ea typeface="Cambria Math" panose="02040503050406030204" pitchFamily="18" charset="0"/>
                                </a:rPr>
                                <m:t>0</m:t>
                              </m:r>
                            </m:e>
                            <m:e>
                              <m:r>
                                <a:rPr lang="en-AU" sz="2400" i="1">
                                  <a:latin typeface="Cambria Math" panose="02040503050406030204" pitchFamily="18" charset="0"/>
                                  <a:ea typeface="Cambria Math" panose="02040503050406030204" pitchFamily="18" charset="0"/>
                                </a:rPr>
                                <m:t>1</m:t>
                              </m:r>
                            </m:e>
                            <m:e>
                              <m:r>
                                <a:rPr lang="en-AU" sz="2400" i="1">
                                  <a:latin typeface="Cambria Math" panose="02040503050406030204" pitchFamily="18" charset="0"/>
                                  <a:ea typeface="Cambria Math" panose="02040503050406030204" pitchFamily="18" charset="0"/>
                                </a:rPr>
                                <m:t>0</m:t>
                              </m:r>
                            </m:e>
                            <m:e>
                              <m:r>
                                <a:rPr lang="en-AU" sz="2400" i="1">
                                  <a:latin typeface="Cambria Math" panose="02040503050406030204" pitchFamily="18" charset="0"/>
                                  <a:ea typeface="Cambria Math" panose="02040503050406030204" pitchFamily="18" charset="0"/>
                                </a:rPr>
                                <m:t>−1</m:t>
                              </m:r>
                            </m:e>
                            <m:e>
                              <m:r>
                                <a:rPr lang="en-AU" sz="2400" i="1">
                                  <a:latin typeface="Cambria Math" panose="02040503050406030204" pitchFamily="18" charset="0"/>
                                  <a:ea typeface="Cambria Math" panose="02040503050406030204" pitchFamily="18" charset="0"/>
                                </a:rPr>
                                <m:t>−1</m:t>
                              </m:r>
                            </m:e>
                            <m:e>
                              <m:r>
                                <a:rPr lang="en-AU" sz="2400" i="1">
                                  <a:latin typeface="Cambria Math" panose="02040503050406030204" pitchFamily="18" charset="0"/>
                                  <a:ea typeface="Cambria Math" panose="02040503050406030204" pitchFamily="18" charset="0"/>
                                </a:rPr>
                                <m:t>−1</m:t>
                              </m:r>
                            </m:e>
                          </m:mr>
                        </m:m>
                      </m:e>
                    </m:d>
                    <m:d>
                      <m:dPr>
                        <m:ctrlPr>
                          <a:rPr lang="en-AU" sz="2400" i="1">
                            <a:latin typeface="Cambria Math" panose="02040503050406030204" pitchFamily="18" charset="0"/>
                            <a:ea typeface="Cambria Math" panose="02040503050406030204" pitchFamily="18" charset="0"/>
                          </a:rPr>
                        </m:ctrlPr>
                      </m:dPr>
                      <m:e>
                        <m:m>
                          <m:mPr>
                            <m:mcs>
                              <m:mc>
                                <m:mcPr>
                                  <m:count m:val="1"/>
                                  <m:mcJc m:val="center"/>
                                </m:mcPr>
                              </m:mc>
                            </m:mcs>
                            <m:ctrlPr>
                              <a:rPr lang="en-AU" sz="2400" i="1">
                                <a:latin typeface="Cambria Math" panose="02040503050406030204" pitchFamily="18" charset="0"/>
                                <a:ea typeface="Cambria Math" panose="02040503050406030204" pitchFamily="18" charset="0"/>
                              </a:rPr>
                            </m:ctrlPr>
                          </m:mPr>
                          <m:m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1</m:t>
                                  </m:r>
                                </m:sub>
                              </m:sSub>
                            </m:e>
                          </m:mr>
                          <m:m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2</m:t>
                                  </m:r>
                                </m:sub>
                              </m:sSub>
                            </m:e>
                          </m:mr>
                          <m:m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3</m:t>
                                  </m:r>
                                </m:sub>
                              </m:sSub>
                            </m:e>
                          </m:mr>
                          <m:m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4</m:t>
                                  </m:r>
                                </m:sub>
                              </m:sSub>
                            </m:e>
                          </m:mr>
                          <m:m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5</m:t>
                                  </m:r>
                                </m:sub>
                              </m:sSub>
                            </m:e>
                          </m:mr>
                          <m:mr>
                            <m:e>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𝑋</m:t>
                                  </m:r>
                                </m:e>
                                <m:sub>
                                  <m:r>
                                    <a:rPr lang="en-AU" sz="2400" i="1">
                                      <a:latin typeface="Cambria Math" panose="02040503050406030204" pitchFamily="18" charset="0"/>
                                      <a:ea typeface="Cambria Math" panose="02040503050406030204" pitchFamily="18" charset="0"/>
                                    </a:rPr>
                                    <m:t>6</m:t>
                                  </m:r>
                                </m:sub>
                              </m:sSub>
                            </m:e>
                          </m:mr>
                        </m:m>
                      </m:e>
                    </m:d>
                  </m:oMath>
                </a14:m>
                <a:endParaRPr lang="en-AU" sz="2400" dirty="0">
                  <a:latin typeface="Cambria Math" panose="02040503050406030204" pitchFamily="18" charset="0"/>
                  <a:ea typeface="Cambria Math" panose="02040503050406030204" pitchFamily="18" charset="0"/>
                </a:endParaRPr>
              </a:p>
              <a:p>
                <a:pPr>
                  <a:tabLst>
                    <a:tab pos="266700" algn="l"/>
                    <a:tab pos="3048000" algn="l"/>
                  </a:tabLst>
                </a:pPr>
                <a:endParaRPr lang="en-AU" sz="900" dirty="0">
                  <a:latin typeface="Cambria Math" panose="02040503050406030204" pitchFamily="18" charset="0"/>
                  <a:ea typeface="Cambria Math" panose="02040503050406030204" pitchFamily="18" charset="0"/>
                </a:endParaRPr>
              </a:p>
              <a:p>
                <a:pPr>
                  <a:tabLst>
                    <a:tab pos="363538" algn="l"/>
                    <a:tab pos="3048000" algn="l"/>
                  </a:tabLst>
                </a:pPr>
                <a:r>
                  <a:rPr lang="en-AU" sz="2400" dirty="0">
                    <a:latin typeface="Cambria Math" panose="02040503050406030204" pitchFamily="18" charset="0"/>
                    <a:ea typeface="Cambria Math" panose="02040503050406030204" pitchFamily="18" charset="0"/>
                  </a:rPr>
                  <a:t>	That is,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2</m:t>
                        </m:r>
                      </m:sub>
                    </m:sSub>
                    <m:r>
                      <a:rPr lang="en-AU" sz="2400" i="1">
                        <a:latin typeface="Cambria Math" panose="02040503050406030204" pitchFamily="18" charset="0"/>
                        <a:ea typeface="Cambria Math" panose="02040503050406030204" pitchFamily="18" charset="0"/>
                      </a:rPr>
                      <m:t>=1</m:t>
                    </m:r>
                  </m:oMath>
                </a14:m>
                <a:r>
                  <a:rPr lang="en-AU" sz="2400" dirty="0">
                    <a:latin typeface="Cambria Math" panose="02040503050406030204" pitchFamily="18" charset="0"/>
                    <a:ea typeface="Cambria Math" panose="02040503050406030204" pitchFamily="18" charset="0"/>
                  </a:rPr>
                  <a:t>,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1</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3</m:t>
                        </m:r>
                      </m:sub>
                    </m:sSub>
                    <m:r>
                      <a:rPr lang="en-AU" sz="2400" i="1">
                        <a:latin typeface="Cambria Math" panose="02040503050406030204" pitchFamily="18" charset="0"/>
                        <a:ea typeface="Cambria Math" panose="02040503050406030204" pitchFamily="18" charset="0"/>
                      </a:rPr>
                      <m:t>=0</m:t>
                    </m:r>
                  </m:oMath>
                </a14:m>
                <a:r>
                  <a:rPr lang="en-AU" sz="2400" dirty="0">
                    <a:latin typeface="Cambria Math" panose="02040503050406030204" pitchFamily="18" charset="0"/>
                    <a:ea typeface="Cambria Math" panose="02040503050406030204" pitchFamily="18" charset="0"/>
                  </a:rPr>
                  <a:t> and </a:t>
                </a:r>
                <a14:m>
                  <m:oMath xmlns:m="http://schemas.openxmlformats.org/officeDocument/2006/math">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4</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5</m:t>
                        </m:r>
                      </m:sub>
                    </m:sSub>
                    <m:r>
                      <a:rPr lang="en-AU" sz="2400" i="1">
                        <a:latin typeface="Cambria Math" panose="02040503050406030204" pitchFamily="18" charset="0"/>
                        <a:ea typeface="Cambria Math" panose="02040503050406030204" pitchFamily="18" charset="0"/>
                      </a:rPr>
                      <m:t>=</m:t>
                    </m:r>
                    <m:sSub>
                      <m:sSubPr>
                        <m:ctrlPr>
                          <a:rPr lang="en-AU" sz="2400" i="1">
                            <a:latin typeface="Cambria Math" panose="02040503050406030204" pitchFamily="18" charset="0"/>
                            <a:ea typeface="Cambria Math" panose="02040503050406030204" pitchFamily="18" charset="0"/>
                          </a:rPr>
                        </m:ctrlPr>
                      </m:sSubPr>
                      <m:e>
                        <m:r>
                          <a:rPr lang="en-AU" sz="2400" i="1">
                            <a:latin typeface="Cambria Math" panose="02040503050406030204" pitchFamily="18" charset="0"/>
                            <a:ea typeface="Cambria Math" panose="02040503050406030204" pitchFamily="18" charset="0"/>
                          </a:rPr>
                          <m:t>𝑐</m:t>
                        </m:r>
                      </m:e>
                      <m:sub>
                        <m:r>
                          <a:rPr lang="en-AU" sz="2400" i="1">
                            <a:latin typeface="Cambria Math" panose="02040503050406030204" pitchFamily="18" charset="0"/>
                            <a:ea typeface="Cambria Math" panose="02040503050406030204" pitchFamily="18" charset="0"/>
                          </a:rPr>
                          <m:t>6</m:t>
                        </m:r>
                      </m:sub>
                    </m:sSub>
                    <m:r>
                      <a:rPr lang="en-AU" sz="2400" i="1">
                        <a:latin typeface="Cambria Math" panose="02040503050406030204" pitchFamily="18" charset="0"/>
                        <a:ea typeface="Cambria Math" panose="02040503050406030204" pitchFamily="18" charset="0"/>
                      </a:rPr>
                      <m:t>=−1</m:t>
                    </m:r>
                  </m:oMath>
                </a14:m>
                <a:r>
                  <a:rPr lang="en-AU" sz="2400" dirty="0">
                    <a:latin typeface="Cambria Math" panose="02040503050406030204" pitchFamily="18" charset="0"/>
                    <a:ea typeface="Cambria Math" panose="02040503050406030204" pitchFamily="18" charset="0"/>
                  </a:rPr>
                  <a:t>.</a:t>
                </a:r>
              </a:p>
            </p:txBody>
          </p:sp>
        </mc:Choice>
        <mc:Fallback xmlns="">
          <p:sp>
            <p:nvSpPr>
              <p:cNvPr id="7" name="Content Placeholder 6"/>
              <p:cNvSpPr>
                <a:spLocks noGrp="1" noRot="1" noChangeAspect="1" noMove="1" noResize="1" noEditPoints="1" noAdjustHandles="1" noChangeArrowheads="1" noChangeShapeType="1" noTextEdit="1"/>
              </p:cNvSpPr>
              <p:nvPr>
                <p:ph sz="half" idx="1"/>
              </p:nvPr>
            </p:nvSpPr>
            <p:spPr>
              <a:xfrm>
                <a:off x="1092200" y="1270969"/>
                <a:ext cx="9864725" cy="4990420"/>
              </a:xfrm>
              <a:blipFill>
                <a:blip r:embed="rId3"/>
                <a:stretch>
                  <a:fillRect l="-803" t="-977"/>
                </a:stretch>
              </a:blipFill>
            </p:spPr>
            <p:txBody>
              <a:bodyPr/>
              <a:lstStyle/>
              <a:p>
                <a:r>
                  <a:rPr lang="en-AU">
                    <a:noFill/>
                  </a:rPr>
                  <a:t> </a:t>
                </a:r>
              </a:p>
            </p:txBody>
          </p:sp>
        </mc:Fallback>
      </mc:AlternateContent>
      <p:sp>
        <p:nvSpPr>
          <p:cNvPr id="6" name="Title 5"/>
          <p:cNvSpPr>
            <a:spLocks noGrp="1"/>
          </p:cNvSpPr>
          <p:nvPr>
            <p:ph type="title"/>
          </p:nvPr>
        </p:nvSpPr>
        <p:spPr/>
        <p:txBody>
          <a:bodyPr>
            <a:normAutofit/>
          </a:bodyPr>
          <a:lstStyle/>
          <a:p>
            <a:r>
              <a:rPr lang="en-US" sz="3200" dirty="0"/>
              <a:t>Linear Combination</a:t>
            </a:r>
          </a:p>
        </p:txBody>
      </p:sp>
    </p:spTree>
    <p:extLst>
      <p:ext uri="{BB962C8B-B14F-4D97-AF65-F5344CB8AC3E}">
        <p14:creationId xmlns:p14="http://schemas.microsoft.com/office/powerpoint/2010/main" val="609631306"/>
      </p:ext>
    </p:extLst>
  </p:cSld>
  <p:clrMapOvr>
    <a:masterClrMapping/>
  </p:clrMapOvr>
</p:sld>
</file>

<file path=ppt/theme/theme1.xml><?xml version="1.0" encoding="utf-8"?>
<a:theme xmlns:a="http://schemas.openxmlformats.org/drawingml/2006/main" name="1_Office Theme">
  <a:themeElements>
    <a:clrScheme name="Custom 1">
      <a:dk1>
        <a:srgbClr val="101920"/>
      </a:dk1>
      <a:lt1>
        <a:srgbClr val="FFFFFF"/>
      </a:lt1>
      <a:dk2>
        <a:srgbClr val="404140"/>
      </a:dk2>
      <a:lt2>
        <a:srgbClr val="FFFFFF"/>
      </a:lt2>
      <a:accent1>
        <a:srgbClr val="004B85"/>
      </a:accent1>
      <a:accent2>
        <a:srgbClr val="BE2F36"/>
      </a:accent2>
      <a:accent3>
        <a:srgbClr val="FFC658"/>
      </a:accent3>
      <a:accent4>
        <a:srgbClr val="F16121"/>
      </a:accent4>
      <a:accent5>
        <a:srgbClr val="009878"/>
      </a:accent5>
      <a:accent6>
        <a:srgbClr val="EFECE5"/>
      </a:accent6>
      <a:hlink>
        <a:srgbClr val="004B85"/>
      </a:hlink>
      <a:folHlink>
        <a:srgbClr val="F16121"/>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CU Science PowerPoint Template_Widescreen_Nov18" id="{38E290FD-FA73-034D-9C7A-50BD8EBE3BDA}" vid="{1A5AF8DA-9E09-3644-A572-21D1127A8D2F}"/>
    </a:ext>
  </a:extLst>
</a:theme>
</file>

<file path=ppt/theme/theme2.xml><?xml version="1.0" encoding="utf-8"?>
<a:theme xmlns:a="http://schemas.openxmlformats.org/drawingml/2006/main" name="Office Theme">
  <a:themeElements>
    <a:clrScheme name="World Ready Science">
      <a:dk1>
        <a:srgbClr val="101920"/>
      </a:dk1>
      <a:lt1>
        <a:srgbClr val="FFFFFF"/>
      </a:lt1>
      <a:dk2>
        <a:srgbClr val="404140"/>
      </a:dk2>
      <a:lt2>
        <a:srgbClr val="FFFFFF"/>
      </a:lt2>
      <a:accent1>
        <a:srgbClr val="004B85"/>
      </a:accent1>
      <a:accent2>
        <a:srgbClr val="BE2F36"/>
      </a:accent2>
      <a:accent3>
        <a:srgbClr val="FFC658"/>
      </a:accent3>
      <a:accent4>
        <a:srgbClr val="F16121"/>
      </a:accent4>
      <a:accent5>
        <a:srgbClr val="009878"/>
      </a:accent5>
      <a:accent6>
        <a:srgbClr val="EFECE5"/>
      </a:accent6>
      <a:hlink>
        <a:srgbClr val="004B85"/>
      </a:hlink>
      <a:folHlink>
        <a:srgbClr val="F16121"/>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CU Medical and Health Sciences PowerPoint Template_Widescreen_Apr19" id="{D10DD285-2DF1-9C4F-B5C8-5578DD628922}" vid="{A8463ABB-FE07-0249-9E07-D7B4EEEA80D2}"/>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54D70A4D3BDAC4DA844CF94BDC718DE" ma:contentTypeVersion="12" ma:contentTypeDescription="Create a new document." ma:contentTypeScope="" ma:versionID="4b92428a8fbacb6eb7801fec34e5fea9">
  <xsd:schema xmlns:xsd="http://www.w3.org/2001/XMLSchema" xmlns:xs="http://www.w3.org/2001/XMLSchema" xmlns:p="http://schemas.microsoft.com/office/2006/metadata/properties" xmlns:ns3="491914aa-29b3-4b6b-a714-ce49462a8929" xmlns:ns4="3fe1c992-d9d2-4d9a-b246-62445b7e203e" targetNamespace="http://schemas.microsoft.com/office/2006/metadata/properties" ma:root="true" ma:fieldsID="555e1e72aaeb452e1be9c626cc95755e" ns3:_="" ns4:_="">
    <xsd:import namespace="491914aa-29b3-4b6b-a714-ce49462a8929"/>
    <xsd:import namespace="3fe1c992-d9d2-4d9a-b246-62445b7e20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4:SharedWithUsers" minOccurs="0"/>
                <xsd:element ref="ns4:SharedWithDetails" minOccurs="0"/>
                <xsd:element ref="ns4:SharingHintHash"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91914aa-29b3-4b6b-a714-ce49462a892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fe1c992-d9d2-4d9a-b246-62445b7e203e"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95F39B7-F234-4D61-B91F-F454A610C29A}">
  <ds:schemaRefs>
    <ds:schemaRef ds:uri="http://schemas.microsoft.com/sharepoint/v3/contenttype/forms"/>
  </ds:schemaRefs>
</ds:datastoreItem>
</file>

<file path=customXml/itemProps2.xml><?xml version="1.0" encoding="utf-8"?>
<ds:datastoreItem xmlns:ds="http://schemas.openxmlformats.org/officeDocument/2006/customXml" ds:itemID="{F40D579D-3DB6-4A56-80B8-416764EFDA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91914aa-29b3-4b6b-a714-ce49462a8929"/>
    <ds:schemaRef ds:uri="3fe1c992-d9d2-4d9a-b246-62445b7e20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374702C-53B7-4CB4-99DC-B67BAA9A8E84}">
  <ds:schemaRefs>
    <ds:schemaRef ds:uri="http://purl.org/dc/elements/1.1/"/>
    <ds:schemaRef ds:uri="http://schemas.microsoft.com/office/2006/metadata/properties"/>
    <ds:schemaRef ds:uri="3fe1c992-d9d2-4d9a-b246-62445b7e203e"/>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491914aa-29b3-4b6b-a714-ce49462a8929"/>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285</TotalTime>
  <Words>2935</Words>
  <Application>Microsoft Office PowerPoint</Application>
  <PresentationFormat>Widescreen</PresentationFormat>
  <Paragraphs>466</Paragraphs>
  <Slides>40</Slides>
  <Notes>40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40</vt:i4>
      </vt:variant>
    </vt:vector>
  </HeadingPairs>
  <TitlesOfParts>
    <vt:vector size="46" baseType="lpstr">
      <vt:lpstr>Arial</vt:lpstr>
      <vt:lpstr>Calibri</vt:lpstr>
      <vt:lpstr>Cambria Math</vt:lpstr>
      <vt:lpstr>Wingdings</vt:lpstr>
      <vt:lpstr>1_Office Theme</vt:lpstr>
      <vt:lpstr>Office Theme</vt:lpstr>
      <vt:lpstr>Data Analysis and Visualisation</vt:lpstr>
      <vt:lpstr>Unsupervised Learning</vt:lpstr>
      <vt:lpstr>Unsupervised Learning</vt:lpstr>
      <vt:lpstr>Multivariate Statistics</vt:lpstr>
      <vt:lpstr>Linear Combination</vt:lpstr>
      <vt:lpstr>Linear Combination</vt:lpstr>
      <vt:lpstr>Linear Combination</vt:lpstr>
      <vt:lpstr>Linear Combination</vt:lpstr>
      <vt:lpstr>Linear Combination</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Principal Component Analysis (PCA)</vt:lpstr>
      <vt:lpstr>Closeness Measures</vt:lpstr>
      <vt:lpstr>Distance Measures – Continuous Data</vt:lpstr>
      <vt:lpstr>Distance Measures – Continuous Data</vt:lpstr>
      <vt:lpstr>Distance Measures – Continuous Data</vt:lpstr>
      <vt:lpstr>Closeness Measures</vt:lpstr>
      <vt:lpstr>Similarity Measures – Count Data</vt:lpstr>
      <vt:lpstr>Similarity Measures – Binary Data</vt:lpstr>
      <vt:lpstr>Principal Coordinate Analysis (PCoA)</vt:lpstr>
      <vt:lpstr>Principal Coordinate Analysis (PCoA)</vt:lpstr>
      <vt:lpstr>Principal Coordinate Analysis (PCoA)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MAT6206 Data Analysis and Visualisation</dc:title>
  <dc:creator>Johnny LO</dc:creator>
  <cp:lastModifiedBy>Lis Conde Hernandez</cp:lastModifiedBy>
  <cp:revision>16</cp:revision>
  <dcterms:created xsi:type="dcterms:W3CDTF">2020-03-04T03:19:54Z</dcterms:created>
  <dcterms:modified xsi:type="dcterms:W3CDTF">2020-03-23T07:03:38Z</dcterms:modified>
</cp:coreProperties>
</file>